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63" r:id="rId4"/>
    <p:sldId id="260" r:id="rId5"/>
    <p:sldId id="257" r:id="rId6"/>
    <p:sldId id="272" r:id="rId7"/>
    <p:sldId id="270" r:id="rId8"/>
    <p:sldId id="265" r:id="rId9"/>
    <p:sldId id="267" r:id="rId10"/>
    <p:sldId id="273" r:id="rId11"/>
    <p:sldId id="266" r:id="rId12"/>
    <p:sldId id="268" r:id="rId13"/>
    <p:sldId id="269"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1" d="100"/>
          <a:sy n="121" d="100"/>
        </p:scale>
        <p:origin x="114"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6DBF-8AE3-97C3-AB31-059E72DBB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EC94C5-95DE-B3C4-A5D6-D00B80BD1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D444CB-F9C4-671F-A9D2-9E94D5711EBF}"/>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5" name="Footer Placeholder 4">
            <a:extLst>
              <a:ext uri="{FF2B5EF4-FFF2-40B4-BE49-F238E27FC236}">
                <a16:creationId xmlns:a16="http://schemas.microsoft.com/office/drawing/2014/main" id="{CBBCCEEB-B356-68FF-85B1-0885AFD1B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1C768-624E-C835-2AC9-49A6D3AE4DCD}"/>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3568772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F9AF-C856-1406-C120-4607B2A2E7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DA4F9-3D0C-F63B-EBF9-BC81883AE7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05F37-CAB5-C4E7-77DD-2E5E77AAC8BD}"/>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5" name="Footer Placeholder 4">
            <a:extLst>
              <a:ext uri="{FF2B5EF4-FFF2-40B4-BE49-F238E27FC236}">
                <a16:creationId xmlns:a16="http://schemas.microsoft.com/office/drawing/2014/main" id="{D4D217BD-E43A-A49E-A3F2-6C1BB3EF7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6A1E5-5429-9256-DD2D-780C4FA2A368}"/>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417314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E2C34-B785-B670-589C-28B79BF93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DC6C3-C149-1D9E-8A90-1378703F65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0356A-F3B2-3634-37A9-52988AE70669}"/>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5" name="Footer Placeholder 4">
            <a:extLst>
              <a:ext uri="{FF2B5EF4-FFF2-40B4-BE49-F238E27FC236}">
                <a16:creationId xmlns:a16="http://schemas.microsoft.com/office/drawing/2014/main" id="{ABF191FD-2F89-51FA-FE07-6BC0BC188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A5E0E-4176-F8B7-BA6D-A45D07BD6B3A}"/>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30876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78A3-E54F-77A8-3E45-CAD10DE0A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21600-56C7-4937-C447-72E1934E1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9A5E1-F3BF-0AC0-5ECE-320139533CC3}"/>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5" name="Footer Placeholder 4">
            <a:extLst>
              <a:ext uri="{FF2B5EF4-FFF2-40B4-BE49-F238E27FC236}">
                <a16:creationId xmlns:a16="http://schemas.microsoft.com/office/drawing/2014/main" id="{15AD0E6C-513D-1073-FCE3-063723ABB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32CA3-2684-99B8-EE30-A93148551A02}"/>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30971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48D7-2368-8EE2-BE16-B720F4B8AC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7B4F5-7F2E-C6E5-D36B-7AF22D8FF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0334-5C2F-9393-47ED-7A2B143CD83A}"/>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5" name="Footer Placeholder 4">
            <a:extLst>
              <a:ext uri="{FF2B5EF4-FFF2-40B4-BE49-F238E27FC236}">
                <a16:creationId xmlns:a16="http://schemas.microsoft.com/office/drawing/2014/main" id="{1EB2B92B-75B7-2719-127D-FCF60B366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A819F-9773-C99E-02CA-8F24F71B3DBB}"/>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81747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A38D-0B6E-661D-77CF-7057FF1CE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9E5039-CECB-FAD2-C25E-C30225455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04803-C0FC-D385-9855-6EB439F57E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0C88D-95CC-3283-B4E4-834870F59DD7}"/>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6" name="Footer Placeholder 5">
            <a:extLst>
              <a:ext uri="{FF2B5EF4-FFF2-40B4-BE49-F238E27FC236}">
                <a16:creationId xmlns:a16="http://schemas.microsoft.com/office/drawing/2014/main" id="{E87D0217-4C83-CEF7-B780-2F1ECC957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1A777-5FB1-5DB3-E732-3CE65E432C8A}"/>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264053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429B-6645-DA52-954F-ED850BBA7C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B3AED-B5B7-693F-1423-C7811B7E1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1F259-B0C7-2DF9-796C-F629236A72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725492-4E19-5740-8D81-70B5F0ABB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7C2EC-724D-0AE5-2B96-C3114EF65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C736EB-7AEA-6E7B-A2B5-1720D0FF0843}"/>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8" name="Footer Placeholder 7">
            <a:extLst>
              <a:ext uri="{FF2B5EF4-FFF2-40B4-BE49-F238E27FC236}">
                <a16:creationId xmlns:a16="http://schemas.microsoft.com/office/drawing/2014/main" id="{7DB5317C-3ECA-EC64-EC0B-D365D56A9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0B315-829A-FFFB-67A7-B8B3757545DA}"/>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75870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7609-7DE3-5876-1633-905E1DC059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81A6D2-9C1A-EE37-1314-44147ECDF62C}"/>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4" name="Footer Placeholder 3">
            <a:extLst>
              <a:ext uri="{FF2B5EF4-FFF2-40B4-BE49-F238E27FC236}">
                <a16:creationId xmlns:a16="http://schemas.microsoft.com/office/drawing/2014/main" id="{6E379299-33A0-3E9F-06EA-92310AC41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95E7AF-F791-C5DC-E64E-B9394075D1E5}"/>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276176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B6442-E9E0-B046-E985-C54C2D0B8B04}"/>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3" name="Footer Placeholder 2">
            <a:extLst>
              <a:ext uri="{FF2B5EF4-FFF2-40B4-BE49-F238E27FC236}">
                <a16:creationId xmlns:a16="http://schemas.microsoft.com/office/drawing/2014/main" id="{C79B545B-0DFB-7806-3B09-EC07ED1ED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4143E-0106-1BA1-4C07-12A6A3AAF7EE}"/>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337567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F4EA-375C-4043-1276-A4E7C1B07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097F8F-B46F-2B14-0675-27DC87CD0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566D0-140D-5C38-C09A-4488986FE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79081-0BA6-F328-4BF7-2E3B7EB89796}"/>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6" name="Footer Placeholder 5">
            <a:extLst>
              <a:ext uri="{FF2B5EF4-FFF2-40B4-BE49-F238E27FC236}">
                <a16:creationId xmlns:a16="http://schemas.microsoft.com/office/drawing/2014/main" id="{E76BE235-F4FC-C0C3-FB11-C724FA4B7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84AE6-680C-529C-2CF9-C0D3B248A9A9}"/>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409021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69C2-4A3A-78D9-ADF6-0684FA643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FB60B7-F675-15AC-BA7A-A461D15FA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A51117-581E-C0E8-FC17-DCBB54541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892D6-1CCB-6DEC-59D8-3652D467FFC3}"/>
              </a:ext>
            </a:extLst>
          </p:cNvPr>
          <p:cNvSpPr>
            <a:spLocks noGrp="1"/>
          </p:cNvSpPr>
          <p:nvPr>
            <p:ph type="dt" sz="half" idx="10"/>
          </p:nvPr>
        </p:nvSpPr>
        <p:spPr/>
        <p:txBody>
          <a:bodyPr/>
          <a:lstStyle/>
          <a:p>
            <a:fld id="{FA7BEF65-F040-4D3E-89A9-EFF1A18C132C}" type="datetimeFigureOut">
              <a:rPr lang="en-US" smtClean="0"/>
              <a:t>5/14/2025</a:t>
            </a:fld>
            <a:endParaRPr lang="en-US"/>
          </a:p>
        </p:txBody>
      </p:sp>
      <p:sp>
        <p:nvSpPr>
          <p:cNvPr id="6" name="Footer Placeholder 5">
            <a:extLst>
              <a:ext uri="{FF2B5EF4-FFF2-40B4-BE49-F238E27FC236}">
                <a16:creationId xmlns:a16="http://schemas.microsoft.com/office/drawing/2014/main" id="{C114F2AB-1800-EE78-F2AB-A36B847EE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5F9F8-5F1A-A2C4-2845-E9A2FC6D807F}"/>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476881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076BF-650D-4056-15A8-680AF8764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B31E3-BA00-097F-AFDC-0E52CBDF5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9052B-88B4-7A20-8104-EAECACDB9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BEF65-F040-4D3E-89A9-EFF1A18C132C}" type="datetimeFigureOut">
              <a:rPr lang="en-US" smtClean="0"/>
              <a:t>5/14/2025</a:t>
            </a:fld>
            <a:endParaRPr lang="en-US"/>
          </a:p>
        </p:txBody>
      </p:sp>
      <p:sp>
        <p:nvSpPr>
          <p:cNvPr id="5" name="Footer Placeholder 4">
            <a:extLst>
              <a:ext uri="{FF2B5EF4-FFF2-40B4-BE49-F238E27FC236}">
                <a16:creationId xmlns:a16="http://schemas.microsoft.com/office/drawing/2014/main" id="{D5922327-6F91-3E47-AA7C-C354BAB299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C455B-CFD3-F27E-30A9-FBFAE4124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75E17-8D65-456D-929C-80CB21C94AD0}" type="slidenum">
              <a:rPr lang="en-US" smtClean="0"/>
              <a:t>‹#›</a:t>
            </a:fld>
            <a:endParaRPr lang="en-US"/>
          </a:p>
        </p:txBody>
      </p:sp>
    </p:spTree>
    <p:extLst>
      <p:ext uri="{BB962C8B-B14F-4D97-AF65-F5344CB8AC3E}">
        <p14:creationId xmlns:p14="http://schemas.microsoft.com/office/powerpoint/2010/main" val="1140884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4.jpeg"/><Relationship Id="rId18" Type="http://schemas.openxmlformats.org/officeDocument/2006/relationships/image" Target="../media/image29.emf"/><Relationship Id="rId3" Type="http://schemas.openxmlformats.org/officeDocument/2006/relationships/hyperlink" Target="https://pt.abcdef.wiki/wiki/United_States_Army" TargetMode="External"/><Relationship Id="rId7" Type="http://schemas.openxmlformats.org/officeDocument/2006/relationships/image" Target="../media/image13.png"/><Relationship Id="rId12" Type="http://schemas.openxmlformats.org/officeDocument/2006/relationships/hyperlink" Target="https://en.wikipedia.org/wiki/United_States_Marine_Corps" TargetMode="External"/><Relationship Id="rId17" Type="http://schemas.openxmlformats.org/officeDocument/2006/relationships/image" Target="../media/image28.emf"/><Relationship Id="rId2" Type="http://schemas.openxmlformats.org/officeDocument/2006/relationships/image" Target="../media/image3.png"/><Relationship Id="rId16"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19" Type="http://schemas.openxmlformats.org/officeDocument/2006/relationships/image" Target="../media/image30.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4.jpeg"/><Relationship Id="rId18" Type="http://schemas.openxmlformats.org/officeDocument/2006/relationships/image" Target="../media/image33.emf"/><Relationship Id="rId3" Type="http://schemas.openxmlformats.org/officeDocument/2006/relationships/hyperlink" Target="https://pt.abcdef.wiki/wiki/United_States_Army" TargetMode="External"/><Relationship Id="rId7" Type="http://schemas.openxmlformats.org/officeDocument/2006/relationships/image" Target="../media/image13.png"/><Relationship Id="rId12" Type="http://schemas.openxmlformats.org/officeDocument/2006/relationships/hyperlink" Target="https://en.wikipedia.org/wiki/United_States_Marine_Corps" TargetMode="External"/><Relationship Id="rId17" Type="http://schemas.openxmlformats.org/officeDocument/2006/relationships/image" Target="../media/image32.emf"/><Relationship Id="rId2" Type="http://schemas.openxmlformats.org/officeDocument/2006/relationships/image" Target="../media/image3.png"/><Relationship Id="rId16"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19" Type="http://schemas.openxmlformats.org/officeDocument/2006/relationships/image" Target="../media/image34.jpe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4.jpeg"/><Relationship Id="rId18" Type="http://schemas.openxmlformats.org/officeDocument/2006/relationships/hyperlink" Target="mailto:charles.craft@nebraska.gov" TargetMode="External"/><Relationship Id="rId3" Type="http://schemas.openxmlformats.org/officeDocument/2006/relationships/hyperlink" Target="https://pt.abcdef.wiki/wiki/United_States_Army" TargetMode="External"/><Relationship Id="rId7" Type="http://schemas.openxmlformats.org/officeDocument/2006/relationships/image" Target="../media/image13.png"/><Relationship Id="rId12" Type="http://schemas.openxmlformats.org/officeDocument/2006/relationships/hyperlink" Target="https://en.wikipedia.org/wiki/United_States_Marine_Corps" TargetMode="External"/><Relationship Id="rId17" Type="http://schemas.openxmlformats.org/officeDocument/2006/relationships/hyperlink" Target="mailto:levi.bennett@nebraska.gov" TargetMode="External"/><Relationship Id="rId2" Type="http://schemas.openxmlformats.org/officeDocument/2006/relationships/image" Target="../media/image3.png"/><Relationship Id="rId16" Type="http://schemas.openxmlformats.org/officeDocument/2006/relationships/hyperlink" Target="mailto:david@allophone.com" TargetMode="External"/><Relationship Id="rId20" Type="http://schemas.openxmlformats.org/officeDocument/2006/relationships/hyperlink" Target="mailto:stevefa@kdsi.net"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19" Type="http://schemas.openxmlformats.org/officeDocument/2006/relationships/hyperlink" Target="mailto:jfjenkins@unmc.edu"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8.jpeg"/><Relationship Id="rId3" Type="http://schemas.openxmlformats.org/officeDocument/2006/relationships/hyperlink" Target="https://pt.abcdef.wiki/wiki/United_States_Army" TargetMode="External"/><Relationship Id="rId7" Type="http://schemas.openxmlformats.org/officeDocument/2006/relationships/image" Target="../media/image5.png"/><Relationship Id="rId12" Type="http://schemas.openxmlformats.org/officeDocument/2006/relationships/hyperlink" Target="https://en.wikipedia.org/wiki/United_States_Marine_Corps" TargetMode="External"/><Relationship Id="rId2" Type="http://schemas.openxmlformats.org/officeDocument/2006/relationships/image" Target="../media/image3.png"/><Relationship Id="rId16"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0.jpeg"/><Relationship Id="rId3" Type="http://schemas.openxmlformats.org/officeDocument/2006/relationships/hyperlink" Target="https://pt.abcdef.wiki/wiki/United_States_Army" TargetMode="External"/><Relationship Id="rId7" Type="http://schemas.openxmlformats.org/officeDocument/2006/relationships/image" Target="../media/image5.png"/><Relationship Id="rId12" Type="http://schemas.openxmlformats.org/officeDocument/2006/relationships/hyperlink" Target="https://en.wikipedia.org/wiki/United_States_Marine_Corps" TargetMode="External"/><Relationship Id="rId17" Type="http://schemas.openxmlformats.org/officeDocument/2006/relationships/image" Target="../media/image12.emf"/><Relationship Id="rId2" Type="http://schemas.openxmlformats.org/officeDocument/2006/relationships/image" Target="../media/image3.png"/><Relationship Id="rId16"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4.jpeg"/><Relationship Id="rId3" Type="http://schemas.openxmlformats.org/officeDocument/2006/relationships/hyperlink" Target="https://pt.abcdef.wiki/wiki/United_States_Army" TargetMode="External"/><Relationship Id="rId7" Type="http://schemas.openxmlformats.org/officeDocument/2006/relationships/image" Target="../media/image13.png"/><Relationship Id="rId12" Type="http://schemas.openxmlformats.org/officeDocument/2006/relationships/hyperlink" Target="https://en.wikipedia.org/wiki/United_States_Marine_Corps" TargetMode="External"/><Relationship Id="rId17" Type="http://schemas.openxmlformats.org/officeDocument/2006/relationships/image" Target="../media/image16.emf"/><Relationship Id="rId2" Type="http://schemas.openxmlformats.org/officeDocument/2006/relationships/image" Target="../media/image3.png"/><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4.jpeg"/><Relationship Id="rId3" Type="http://schemas.openxmlformats.org/officeDocument/2006/relationships/hyperlink" Target="https://pt.abcdef.wiki/wiki/United_States_Army" TargetMode="External"/><Relationship Id="rId7" Type="http://schemas.openxmlformats.org/officeDocument/2006/relationships/image" Target="../media/image13.png"/><Relationship Id="rId12" Type="http://schemas.openxmlformats.org/officeDocument/2006/relationships/hyperlink" Target="https://en.wikipedia.org/wiki/United_States_Marine_Corps" TargetMode="External"/><Relationship Id="rId17" Type="http://schemas.openxmlformats.org/officeDocument/2006/relationships/image" Target="../media/image20.jpeg"/><Relationship Id="rId2" Type="http://schemas.openxmlformats.org/officeDocument/2006/relationships/image" Target="../media/image3.png"/><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21.jpeg"/><Relationship Id="rId3" Type="http://schemas.openxmlformats.org/officeDocument/2006/relationships/hyperlink" Target="https://pt.abcdef.wiki/wiki/United_States_Army" TargetMode="External"/><Relationship Id="rId7" Type="http://schemas.openxmlformats.org/officeDocument/2006/relationships/image" Target="../media/image5.png"/><Relationship Id="rId12" Type="http://schemas.openxmlformats.org/officeDocument/2006/relationships/hyperlink" Target="https://en.wikipedia.org/wiki/United_States_Marine_Corps" TargetMode="External"/><Relationship Id="rId17" Type="http://schemas.openxmlformats.org/officeDocument/2006/relationships/image" Target="../media/image23.emf"/><Relationship Id="rId2" Type="http://schemas.openxmlformats.org/officeDocument/2006/relationships/image" Target="../media/image3.png"/><Relationship Id="rId16"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4.jpeg"/><Relationship Id="rId3" Type="http://schemas.openxmlformats.org/officeDocument/2006/relationships/hyperlink" Target="https://pt.abcdef.wiki/wiki/United_States_Army" TargetMode="External"/><Relationship Id="rId7" Type="http://schemas.openxmlformats.org/officeDocument/2006/relationships/image" Target="../media/image13.png"/><Relationship Id="rId12" Type="http://schemas.openxmlformats.org/officeDocument/2006/relationships/hyperlink" Target="https://en.wikipedia.org/wiki/United_States_Marine_Corps" TargetMode="External"/><Relationship Id="rId17" Type="http://schemas.openxmlformats.org/officeDocument/2006/relationships/image" Target="../media/image25.emf"/><Relationship Id="rId2" Type="http://schemas.openxmlformats.org/officeDocument/2006/relationships/image" Target="../media/image3.png"/><Relationship Id="rId16"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7.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hyperlink" Target="https://www.universetoday.com/tag/space-force-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473657-22FB-0882-E88F-3BBC7000AEDB}"/>
              </a:ext>
            </a:extLst>
          </p:cNvPr>
          <p:cNvSpPr txBox="1"/>
          <p:nvPr/>
        </p:nvSpPr>
        <p:spPr>
          <a:xfrm>
            <a:off x="2841170" y="5494283"/>
            <a:ext cx="6712733" cy="523220"/>
          </a:xfrm>
          <a:prstGeom prst="rect">
            <a:avLst/>
          </a:prstGeom>
          <a:noFill/>
        </p:spPr>
        <p:txBody>
          <a:bodyPr wrap="square" rtlCol="0">
            <a:spAutoFit/>
          </a:bodyPr>
          <a:lstStyle/>
          <a:p>
            <a:r>
              <a:rPr lang="en-US" dirty="0"/>
              <a:t>        </a:t>
            </a:r>
            <a:r>
              <a:rPr lang="en-US" sz="2800" b="1" dirty="0"/>
              <a:t>2025 NEBRASKA VETMOM CONOPS </a:t>
            </a:r>
          </a:p>
        </p:txBody>
      </p:sp>
      <p:pic>
        <p:nvPicPr>
          <p:cNvPr id="5" name="Picture 4" descr="A group of people saluting&#10;&#10;AI-generated content may be incorrect.">
            <a:extLst>
              <a:ext uri="{FF2B5EF4-FFF2-40B4-BE49-F238E27FC236}">
                <a16:creationId xmlns:a16="http://schemas.microsoft.com/office/drawing/2014/main" id="{769444DE-F271-8712-B9DB-451735B28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103" y="953814"/>
            <a:ext cx="8332076" cy="4327634"/>
          </a:xfrm>
          <a:prstGeom prst="rect">
            <a:avLst/>
          </a:prstGeom>
        </p:spPr>
      </p:pic>
    </p:spTree>
    <p:extLst>
      <p:ext uri="{BB962C8B-B14F-4D97-AF65-F5344CB8AC3E}">
        <p14:creationId xmlns:p14="http://schemas.microsoft.com/office/powerpoint/2010/main" val="3040688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1D36022-F184-C8B4-5D86-138DB9FD7AA8}"/>
              </a:ext>
            </a:extLst>
          </p:cNvPr>
          <p:cNvGraphicFramePr>
            <a:graphicFrameLocks noChangeAspect="1"/>
          </p:cNvGraphicFramePr>
          <p:nvPr>
            <p:extLst>
              <p:ext uri="{D42A27DB-BD31-4B8C-83A1-F6EECF244321}">
                <p14:modId xmlns:p14="http://schemas.microsoft.com/office/powerpoint/2010/main" val="4014029718"/>
              </p:ext>
            </p:extLst>
          </p:nvPr>
        </p:nvGraphicFramePr>
        <p:xfrm>
          <a:off x="882196" y="555171"/>
          <a:ext cx="4680403" cy="5799592"/>
        </p:xfrm>
        <a:graphic>
          <a:graphicData uri="http://schemas.openxmlformats.org/presentationml/2006/ole">
            <mc:AlternateContent xmlns:mc="http://schemas.openxmlformats.org/markup-compatibility/2006">
              <mc:Choice xmlns:v="urn:schemas-microsoft-com:vml" Requires="v">
                <p:oleObj name="Acrobat Document" r:id="rId2" imgW="5829212" imgH="7543800" progId="AcroExch.Document.DC">
                  <p:embed/>
                </p:oleObj>
              </mc:Choice>
              <mc:Fallback>
                <p:oleObj name="Acrobat Document" r:id="rId2" imgW="5829212" imgH="7543800" progId="AcroExch.Document.DC">
                  <p:embed/>
                  <p:pic>
                    <p:nvPicPr>
                      <p:cNvPr id="0" name=""/>
                      <p:cNvPicPr/>
                      <p:nvPr/>
                    </p:nvPicPr>
                    <p:blipFill>
                      <a:blip r:embed="rId3"/>
                      <a:stretch>
                        <a:fillRect/>
                      </a:stretch>
                    </p:blipFill>
                    <p:spPr>
                      <a:xfrm>
                        <a:off x="882196" y="555171"/>
                        <a:ext cx="4680403" cy="579959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62B67FA-64B3-9E5B-6952-11A3216AEC51}"/>
              </a:ext>
            </a:extLst>
          </p:cNvPr>
          <p:cNvSpPr txBox="1"/>
          <p:nvPr/>
        </p:nvSpPr>
        <p:spPr>
          <a:xfrm>
            <a:off x="2057399" y="6248400"/>
            <a:ext cx="1698172" cy="369332"/>
          </a:xfrm>
          <a:prstGeom prst="rect">
            <a:avLst/>
          </a:prstGeom>
          <a:noFill/>
        </p:spPr>
        <p:txBody>
          <a:bodyPr wrap="square" rtlCol="0">
            <a:spAutoFit/>
          </a:bodyPr>
          <a:lstStyle/>
          <a:p>
            <a:r>
              <a:rPr lang="en-US" dirty="0"/>
              <a:t>    Golf June 24 </a:t>
            </a:r>
          </a:p>
        </p:txBody>
      </p:sp>
      <p:sp>
        <p:nvSpPr>
          <p:cNvPr id="6" name="TextBox 5">
            <a:extLst>
              <a:ext uri="{FF2B5EF4-FFF2-40B4-BE49-F238E27FC236}">
                <a16:creationId xmlns:a16="http://schemas.microsoft.com/office/drawing/2014/main" id="{0B2F587F-EB74-ED39-A68D-607246F1549C}"/>
              </a:ext>
            </a:extLst>
          </p:cNvPr>
          <p:cNvSpPr txBox="1"/>
          <p:nvPr/>
        </p:nvSpPr>
        <p:spPr>
          <a:xfrm>
            <a:off x="7641772" y="6248400"/>
            <a:ext cx="1974760" cy="369332"/>
          </a:xfrm>
          <a:prstGeom prst="rect">
            <a:avLst/>
          </a:prstGeom>
          <a:noFill/>
        </p:spPr>
        <p:txBody>
          <a:bodyPr wrap="square" rtlCol="0">
            <a:spAutoFit/>
          </a:bodyPr>
          <a:lstStyle/>
          <a:p>
            <a:r>
              <a:rPr lang="en-US" dirty="0"/>
              <a:t>Concert Sept 24</a:t>
            </a:r>
          </a:p>
        </p:txBody>
      </p:sp>
      <p:pic>
        <p:nvPicPr>
          <p:cNvPr id="8" name="Picture 7">
            <a:extLst>
              <a:ext uri="{FF2B5EF4-FFF2-40B4-BE49-F238E27FC236}">
                <a16:creationId xmlns:a16="http://schemas.microsoft.com/office/drawing/2014/main" id="{4C296CB1-593C-54C4-454F-188265599C62}"/>
              </a:ext>
            </a:extLst>
          </p:cNvPr>
          <p:cNvPicPr>
            <a:picLocks noChangeAspect="1"/>
          </p:cNvPicPr>
          <p:nvPr/>
        </p:nvPicPr>
        <p:blipFill>
          <a:blip r:embed="rId4"/>
          <a:stretch>
            <a:fillRect/>
          </a:stretch>
        </p:blipFill>
        <p:spPr>
          <a:xfrm>
            <a:off x="6183086" y="108857"/>
            <a:ext cx="4887685" cy="6245906"/>
          </a:xfrm>
          <a:prstGeom prst="rect">
            <a:avLst/>
          </a:prstGeom>
        </p:spPr>
      </p:pic>
    </p:spTree>
    <p:extLst>
      <p:ext uri="{BB962C8B-B14F-4D97-AF65-F5344CB8AC3E}">
        <p14:creationId xmlns:p14="http://schemas.microsoft.com/office/powerpoint/2010/main" val="410036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graphicFrame>
        <p:nvGraphicFramePr>
          <p:cNvPr id="2" name="Object 1">
            <a:extLst>
              <a:ext uri="{FF2B5EF4-FFF2-40B4-BE49-F238E27FC236}">
                <a16:creationId xmlns:a16="http://schemas.microsoft.com/office/drawing/2014/main" id="{C11391C7-6E13-BA0C-FCCF-A56F5157E8BA}"/>
              </a:ext>
            </a:extLst>
          </p:cNvPr>
          <p:cNvGraphicFramePr>
            <a:graphicFrameLocks noChangeAspect="1"/>
          </p:cNvGraphicFramePr>
          <p:nvPr>
            <p:extLst>
              <p:ext uri="{D42A27DB-BD31-4B8C-83A1-F6EECF244321}">
                <p14:modId xmlns:p14="http://schemas.microsoft.com/office/powerpoint/2010/main" val="3107183247"/>
              </p:ext>
            </p:extLst>
          </p:nvPr>
        </p:nvGraphicFramePr>
        <p:xfrm>
          <a:off x="4046948" y="1731038"/>
          <a:ext cx="3641575" cy="4713195"/>
        </p:xfrm>
        <a:graphic>
          <a:graphicData uri="http://schemas.openxmlformats.org/presentationml/2006/ole">
            <mc:AlternateContent xmlns:mc="http://schemas.openxmlformats.org/markup-compatibility/2006">
              <mc:Choice xmlns:v="urn:schemas-microsoft-com:vml" Requires="v">
                <p:oleObj name="Acrobat Document" r:id="rId16" imgW="5829212" imgH="7543800" progId="AcroExch.Document.DC">
                  <p:embed/>
                </p:oleObj>
              </mc:Choice>
              <mc:Fallback>
                <p:oleObj name="Acrobat Document" r:id="rId16" imgW="5829212" imgH="7543800" progId="AcroExch.Document.DC">
                  <p:embed/>
                  <p:pic>
                    <p:nvPicPr>
                      <p:cNvPr id="0" name=""/>
                      <p:cNvPicPr/>
                      <p:nvPr/>
                    </p:nvPicPr>
                    <p:blipFill>
                      <a:blip r:embed="rId17"/>
                      <a:stretch>
                        <a:fillRect/>
                      </a:stretch>
                    </p:blipFill>
                    <p:spPr>
                      <a:xfrm>
                        <a:off x="4046948" y="1731038"/>
                        <a:ext cx="3641575" cy="471319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330D8BAE-F9EF-783D-284F-379397CB552F}"/>
              </a:ext>
            </a:extLst>
          </p:cNvPr>
          <p:cNvPicPr>
            <a:picLocks noChangeAspect="1"/>
          </p:cNvPicPr>
          <p:nvPr/>
        </p:nvPicPr>
        <p:blipFill>
          <a:blip r:embed="rId18"/>
          <a:stretch>
            <a:fillRect/>
          </a:stretch>
        </p:blipFill>
        <p:spPr>
          <a:xfrm>
            <a:off x="8501744" y="2549051"/>
            <a:ext cx="3142316" cy="3563887"/>
          </a:xfrm>
          <a:prstGeom prst="rect">
            <a:avLst/>
          </a:prstGeom>
        </p:spPr>
      </p:pic>
      <p:pic>
        <p:nvPicPr>
          <p:cNvPr id="5" name="Picture 4" descr="A group of people in a room&#10;&#10;Description automatically generated with low confidence">
            <a:extLst>
              <a:ext uri="{FF2B5EF4-FFF2-40B4-BE49-F238E27FC236}">
                <a16:creationId xmlns:a16="http://schemas.microsoft.com/office/drawing/2014/main" id="{72841F2D-8482-C35C-DF81-C88B536163F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8185" y="2549052"/>
            <a:ext cx="3214979" cy="3563886"/>
          </a:xfrm>
          <a:prstGeom prst="rect">
            <a:avLst/>
          </a:prstGeom>
        </p:spPr>
      </p:pic>
    </p:spTree>
    <p:extLst>
      <p:ext uri="{BB962C8B-B14F-4D97-AF65-F5344CB8AC3E}">
        <p14:creationId xmlns:p14="http://schemas.microsoft.com/office/powerpoint/2010/main" val="9323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06FF86FE-E33C-BB9D-6CEC-A8032781D79A}"/>
              </a:ext>
            </a:extLst>
          </p:cNvPr>
          <p:cNvSpPr txBox="1"/>
          <p:nvPr/>
        </p:nvSpPr>
        <p:spPr>
          <a:xfrm>
            <a:off x="2868338" y="2077695"/>
            <a:ext cx="6482492" cy="830997"/>
          </a:xfrm>
          <a:prstGeom prst="rect">
            <a:avLst/>
          </a:prstGeom>
          <a:noFill/>
        </p:spPr>
        <p:txBody>
          <a:bodyPr wrap="square" rtlCol="0">
            <a:spAutoFit/>
          </a:bodyPr>
          <a:lstStyle/>
          <a:p>
            <a:r>
              <a:rPr lang="en-US" sz="2000" b="1" dirty="0"/>
              <a:t>     </a:t>
            </a:r>
            <a:r>
              <a:rPr lang="en-US" sz="2400" b="1" dirty="0"/>
              <a:t>IT IS A PROFESSIONAL HONOR TO SERVE THOSE </a:t>
            </a:r>
          </a:p>
          <a:p>
            <a:r>
              <a:rPr lang="en-US" sz="2400" b="1" dirty="0"/>
              <a:t>             WHO HAVE SERVED OUR COUNTRY!!! </a:t>
            </a:r>
          </a:p>
        </p:txBody>
      </p:sp>
      <p:pic>
        <p:nvPicPr>
          <p:cNvPr id="4" name="Picture 3">
            <a:extLst>
              <a:ext uri="{FF2B5EF4-FFF2-40B4-BE49-F238E27FC236}">
                <a16:creationId xmlns:a16="http://schemas.microsoft.com/office/drawing/2014/main" id="{A627F7EC-103B-0F99-48EA-9491200CC916}"/>
              </a:ext>
            </a:extLst>
          </p:cNvPr>
          <p:cNvPicPr>
            <a:picLocks noChangeAspect="1"/>
          </p:cNvPicPr>
          <p:nvPr/>
        </p:nvPicPr>
        <p:blipFill>
          <a:blip r:embed="rId16"/>
          <a:stretch>
            <a:fillRect/>
          </a:stretch>
        </p:blipFill>
        <p:spPr>
          <a:xfrm>
            <a:off x="4046948" y="2954223"/>
            <a:ext cx="4106452" cy="1609613"/>
          </a:xfrm>
          <a:prstGeom prst="rect">
            <a:avLst/>
          </a:prstGeom>
        </p:spPr>
      </p:pic>
      <p:pic>
        <p:nvPicPr>
          <p:cNvPr id="11" name="Picture 10">
            <a:extLst>
              <a:ext uri="{FF2B5EF4-FFF2-40B4-BE49-F238E27FC236}">
                <a16:creationId xmlns:a16="http://schemas.microsoft.com/office/drawing/2014/main" id="{D2111DFA-D2A4-557A-D4A8-0D16E825036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68711" y="3429001"/>
            <a:ext cx="3319625" cy="2742610"/>
          </a:xfrm>
          <a:prstGeom prst="rect">
            <a:avLst/>
          </a:prstGeom>
        </p:spPr>
      </p:pic>
      <p:pic>
        <p:nvPicPr>
          <p:cNvPr id="15" name="Picture 14">
            <a:extLst>
              <a:ext uri="{FF2B5EF4-FFF2-40B4-BE49-F238E27FC236}">
                <a16:creationId xmlns:a16="http://schemas.microsoft.com/office/drawing/2014/main" id="{AAC3E24B-0408-B05B-736D-3B7BE82A4C3B}"/>
              </a:ext>
            </a:extLst>
          </p:cNvPr>
          <p:cNvPicPr>
            <a:picLocks noChangeAspect="1"/>
          </p:cNvPicPr>
          <p:nvPr/>
        </p:nvPicPr>
        <p:blipFill>
          <a:blip r:embed="rId18"/>
          <a:stretch>
            <a:fillRect/>
          </a:stretch>
        </p:blipFill>
        <p:spPr>
          <a:xfrm>
            <a:off x="8926286" y="3073173"/>
            <a:ext cx="2650869" cy="3408762"/>
          </a:xfrm>
          <a:prstGeom prst="rect">
            <a:avLst/>
          </a:prstGeom>
        </p:spPr>
      </p:pic>
      <p:pic>
        <p:nvPicPr>
          <p:cNvPr id="5" name="Picture 4" descr="A picture containing person, sport, group, posing&#10;&#10;Description automatically generated">
            <a:extLst>
              <a:ext uri="{FF2B5EF4-FFF2-40B4-BE49-F238E27FC236}">
                <a16:creationId xmlns:a16="http://schemas.microsoft.com/office/drawing/2014/main" id="{EB5FBBA0-0E73-B63E-4B96-3897BA1ABD0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45756" y="4834217"/>
            <a:ext cx="3578827" cy="1902294"/>
          </a:xfrm>
          <a:prstGeom prst="rect">
            <a:avLst/>
          </a:prstGeom>
        </p:spPr>
      </p:pic>
    </p:spTree>
    <p:extLst>
      <p:ext uri="{BB962C8B-B14F-4D97-AF65-F5344CB8AC3E}">
        <p14:creationId xmlns:p14="http://schemas.microsoft.com/office/powerpoint/2010/main" val="185490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06FF86FE-E33C-BB9D-6CEC-A8032781D79A}"/>
              </a:ext>
            </a:extLst>
          </p:cNvPr>
          <p:cNvSpPr txBox="1"/>
          <p:nvPr/>
        </p:nvSpPr>
        <p:spPr>
          <a:xfrm>
            <a:off x="2913126" y="1671700"/>
            <a:ext cx="5961181" cy="5386090"/>
          </a:xfrm>
          <a:prstGeom prst="rect">
            <a:avLst/>
          </a:prstGeom>
          <a:noFill/>
        </p:spPr>
        <p:txBody>
          <a:bodyPr wrap="square" rtlCol="0">
            <a:spAutoFit/>
          </a:bodyPr>
          <a:lstStyle/>
          <a:p>
            <a:r>
              <a:rPr lang="en-US" sz="2400" b="1" dirty="0"/>
              <a:t>         NEBRASKA VETMOM 2025 CONTACTS:</a:t>
            </a:r>
          </a:p>
          <a:p>
            <a:endParaRPr lang="en-US" sz="2000" b="1" dirty="0"/>
          </a:p>
          <a:p>
            <a:r>
              <a:rPr lang="en-US" sz="2000" b="1" dirty="0"/>
              <a:t>  -David O’Doherty JD </a:t>
            </a:r>
            <a:r>
              <a:rPr lang="en-US" sz="2000" b="1" u="sng" dirty="0">
                <a:solidFill>
                  <a:schemeClr val="accent1"/>
                </a:solidFill>
                <a:hlinkClick r:id="rId16"/>
              </a:rPr>
              <a:t>david@allophone.com</a:t>
            </a:r>
            <a:endParaRPr lang="en-US" sz="2000" b="1" u="sng" dirty="0">
              <a:solidFill>
                <a:schemeClr val="accent1"/>
              </a:solidFill>
            </a:endParaRPr>
          </a:p>
          <a:p>
            <a:r>
              <a:rPr lang="en-US" sz="2000" dirty="0"/>
              <a:t>   </a:t>
            </a:r>
            <a:r>
              <a:rPr lang="en-US" sz="2000" b="1" dirty="0"/>
              <a:t>Director Nebraska Dental Foundation #402-440-7693</a:t>
            </a:r>
          </a:p>
          <a:p>
            <a:endParaRPr lang="en-US" sz="2000" b="1" dirty="0"/>
          </a:p>
          <a:p>
            <a:r>
              <a:rPr lang="en-US" sz="2000" b="1" dirty="0"/>
              <a:t>  -Levi Bennett </a:t>
            </a:r>
            <a:r>
              <a:rPr lang="en-US" sz="2000" b="1" dirty="0">
                <a:hlinkClick r:id="rId17"/>
              </a:rPr>
              <a:t>levi.bennett@nebraska.gov</a:t>
            </a:r>
            <a:endParaRPr lang="en-US" sz="2000" b="1" dirty="0"/>
          </a:p>
          <a:p>
            <a:r>
              <a:rPr lang="en-US" sz="2000" b="1" dirty="0"/>
              <a:t>   Deputy Director NDVA #531-739-8032 </a:t>
            </a:r>
          </a:p>
          <a:p>
            <a:endParaRPr lang="en-US" sz="2000" b="1" dirty="0"/>
          </a:p>
          <a:p>
            <a:r>
              <a:rPr lang="en-US" sz="2000" b="1" dirty="0"/>
              <a:t>  -Dr. Charles F. Craft </a:t>
            </a:r>
            <a:r>
              <a:rPr lang="en-US" sz="2000" b="1" dirty="0">
                <a:hlinkClick r:id="rId18"/>
              </a:rPr>
              <a:t>charles.craft@nebraska.gov</a:t>
            </a:r>
            <a:endParaRPr lang="en-US" sz="2000" b="1" dirty="0"/>
          </a:p>
          <a:p>
            <a:r>
              <a:rPr lang="en-US" sz="2000" b="1" dirty="0"/>
              <a:t>   NE State Dental Health Director #402-432-4482-</a:t>
            </a:r>
          </a:p>
          <a:p>
            <a:endParaRPr lang="en-US" sz="2000" b="1" dirty="0"/>
          </a:p>
          <a:p>
            <a:r>
              <a:rPr lang="en-US" sz="2000" b="1" dirty="0"/>
              <a:t>  -Dr. Jim Jenkins </a:t>
            </a:r>
            <a:r>
              <a:rPr lang="en-US" sz="2000" b="1" dirty="0">
                <a:hlinkClick r:id="rId19"/>
              </a:rPr>
              <a:t>jfjenkins@unmc.edu</a:t>
            </a:r>
            <a:r>
              <a:rPr lang="en-US" sz="2000" b="1" dirty="0"/>
              <a:t> </a:t>
            </a:r>
          </a:p>
          <a:p>
            <a:r>
              <a:rPr lang="en-US" sz="2000" b="1" dirty="0"/>
              <a:t>   UNMC College of Dentistry #402-525-5521</a:t>
            </a:r>
          </a:p>
          <a:p>
            <a:endParaRPr lang="en-US" sz="2000" b="1" dirty="0"/>
          </a:p>
          <a:p>
            <a:r>
              <a:rPr lang="en-US" sz="2000" b="1" dirty="0"/>
              <a:t>  -Dr. Steve Anderson </a:t>
            </a:r>
            <a:r>
              <a:rPr lang="en-US" sz="2000" b="1" dirty="0">
                <a:hlinkClick r:id="rId20"/>
              </a:rPr>
              <a:t>stevefa@kdsi.net</a:t>
            </a:r>
            <a:r>
              <a:rPr lang="en-US" sz="2000" b="1" dirty="0"/>
              <a:t> </a:t>
            </a:r>
          </a:p>
          <a:p>
            <a:r>
              <a:rPr lang="en-US" sz="2000" b="1" dirty="0"/>
              <a:t>   Grand Island #308-380-6544</a:t>
            </a:r>
          </a:p>
          <a:p>
            <a:r>
              <a:rPr lang="en-US" sz="2000" b="1" dirty="0"/>
              <a:t> </a:t>
            </a:r>
          </a:p>
        </p:txBody>
      </p:sp>
    </p:spTree>
    <p:extLst>
      <p:ext uri="{BB962C8B-B14F-4D97-AF65-F5344CB8AC3E}">
        <p14:creationId xmlns:p14="http://schemas.microsoft.com/office/powerpoint/2010/main" val="77093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8F736-7724-0AF1-5BB7-D0C68E738A13}"/>
              </a:ext>
            </a:extLst>
          </p:cNvPr>
          <p:cNvSpPr>
            <a:spLocks noGrp="1"/>
          </p:cNvSpPr>
          <p:nvPr>
            <p:ph type="title"/>
          </p:nvPr>
        </p:nvSpPr>
        <p:spPr/>
        <p:txBody>
          <a:bodyPr/>
          <a:lstStyle/>
          <a:p>
            <a:r>
              <a:rPr lang="en-US" b="1" dirty="0"/>
              <a:t>           </a:t>
            </a:r>
            <a:r>
              <a:rPr lang="en-US" sz="2800" b="1" dirty="0">
                <a:latin typeface="+mn-lt"/>
              </a:rPr>
              <a:t>NEBRASKA UNDERSERVED DENTAL POPULATIONS</a:t>
            </a:r>
          </a:p>
        </p:txBody>
      </p:sp>
      <p:sp>
        <p:nvSpPr>
          <p:cNvPr id="3" name="Content Placeholder 2">
            <a:extLst>
              <a:ext uri="{FF2B5EF4-FFF2-40B4-BE49-F238E27FC236}">
                <a16:creationId xmlns:a16="http://schemas.microsoft.com/office/drawing/2014/main" id="{18BD43D8-8692-F906-4F7B-EAD75027E32F}"/>
              </a:ext>
            </a:extLst>
          </p:cNvPr>
          <p:cNvSpPr>
            <a:spLocks noGrp="1"/>
          </p:cNvSpPr>
          <p:nvPr>
            <p:ph idx="1"/>
          </p:nvPr>
        </p:nvSpPr>
        <p:spPr/>
        <p:txBody>
          <a:bodyPr/>
          <a:lstStyle/>
          <a:p>
            <a:endParaRPr lang="en-US" dirty="0"/>
          </a:p>
          <a:p>
            <a:endParaRPr lang="en-US" dirty="0"/>
          </a:p>
        </p:txBody>
      </p:sp>
      <p:graphicFrame>
        <p:nvGraphicFramePr>
          <p:cNvPr id="4" name="Object 3">
            <a:extLst>
              <a:ext uri="{FF2B5EF4-FFF2-40B4-BE49-F238E27FC236}">
                <a16:creationId xmlns:a16="http://schemas.microsoft.com/office/drawing/2014/main" id="{5A4A5F32-D7C0-D13B-9EA4-F95EA4E7A2B3}"/>
              </a:ext>
            </a:extLst>
          </p:cNvPr>
          <p:cNvGraphicFramePr>
            <a:graphicFrameLocks noChangeAspect="1"/>
          </p:cNvGraphicFramePr>
          <p:nvPr>
            <p:extLst>
              <p:ext uri="{D42A27DB-BD31-4B8C-83A1-F6EECF244321}">
                <p14:modId xmlns:p14="http://schemas.microsoft.com/office/powerpoint/2010/main" val="1391451047"/>
              </p:ext>
            </p:extLst>
          </p:nvPr>
        </p:nvGraphicFramePr>
        <p:xfrm>
          <a:off x="566057" y="1292225"/>
          <a:ext cx="4600349" cy="5456918"/>
        </p:xfrm>
        <a:graphic>
          <a:graphicData uri="http://schemas.openxmlformats.org/presentationml/2006/ole">
            <mc:AlternateContent xmlns:mc="http://schemas.openxmlformats.org/markup-compatibility/2006">
              <mc:Choice xmlns:v="urn:schemas-microsoft-com:vml" Requires="v">
                <p:oleObj name="Acrobat Document" r:id="rId2" imgW="5829212" imgH="7543800" progId="AcroExch.Document.DC">
                  <p:embed/>
                </p:oleObj>
              </mc:Choice>
              <mc:Fallback>
                <p:oleObj name="Acrobat Document" r:id="rId2" imgW="5829212" imgH="7543800" progId="AcroExch.Document.DC">
                  <p:embed/>
                  <p:pic>
                    <p:nvPicPr>
                      <p:cNvPr id="0" name=""/>
                      <p:cNvPicPr/>
                      <p:nvPr/>
                    </p:nvPicPr>
                    <p:blipFill>
                      <a:blip r:embed="rId3"/>
                      <a:stretch>
                        <a:fillRect/>
                      </a:stretch>
                    </p:blipFill>
                    <p:spPr>
                      <a:xfrm>
                        <a:off x="566057" y="1292225"/>
                        <a:ext cx="4600349" cy="545691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555A093-E459-1576-BECF-908C3394F141}"/>
              </a:ext>
            </a:extLst>
          </p:cNvPr>
          <p:cNvSpPr txBox="1"/>
          <p:nvPr/>
        </p:nvSpPr>
        <p:spPr>
          <a:xfrm>
            <a:off x="5704113" y="2514600"/>
            <a:ext cx="4974773" cy="4062651"/>
          </a:xfrm>
          <a:prstGeom prst="rect">
            <a:avLst/>
          </a:prstGeom>
          <a:noFill/>
        </p:spPr>
        <p:txBody>
          <a:bodyPr wrap="square" rtlCol="0">
            <a:spAutoFit/>
          </a:bodyPr>
          <a:lstStyle/>
          <a:p>
            <a:r>
              <a:rPr lang="en-US" sz="2400" dirty="0"/>
              <a:t>#1 RURAL RESIDENTS</a:t>
            </a:r>
          </a:p>
          <a:p>
            <a:r>
              <a:rPr lang="en-US" sz="2400" dirty="0"/>
              <a:t>#2 YOUNG CHILDREN/ADOLESCENTS</a:t>
            </a:r>
          </a:p>
          <a:p>
            <a:r>
              <a:rPr lang="en-US" sz="2400" dirty="0"/>
              <a:t>#3 LOW INCOME/UNINSURED </a:t>
            </a:r>
          </a:p>
          <a:p>
            <a:r>
              <a:rPr lang="en-US" sz="2400" dirty="0"/>
              <a:t>#4 ETHNIC MINORITY PEOPLE</a:t>
            </a:r>
          </a:p>
          <a:p>
            <a:r>
              <a:rPr lang="en-US" sz="2400" dirty="0"/>
              <a:t>#5 SENIOR OLDER ADULTS</a:t>
            </a:r>
          </a:p>
          <a:p>
            <a:r>
              <a:rPr lang="en-US" sz="2400" dirty="0"/>
              <a:t>#6 PEOPLE WITH DISABILITIES </a:t>
            </a:r>
          </a:p>
          <a:p>
            <a:r>
              <a:rPr lang="en-US" sz="2400" dirty="0">
                <a:solidFill>
                  <a:srgbClr val="FF0000"/>
                </a:solidFill>
              </a:rPr>
              <a:t>#7 MILITARY VETERANS</a:t>
            </a:r>
          </a:p>
          <a:p>
            <a:r>
              <a:rPr lang="en-US" sz="2400" dirty="0"/>
              <a:t>#8 NEW IMMIGRANTS/REFUGEES</a:t>
            </a:r>
          </a:p>
          <a:p>
            <a:r>
              <a:rPr lang="en-US" sz="2400" dirty="0"/>
              <a:t>#9 PREGNANT WOMEN</a:t>
            </a:r>
          </a:p>
          <a:p>
            <a:r>
              <a:rPr lang="en-US" sz="2400" dirty="0"/>
              <a:t>#10 HOMELESS PEOPLE</a:t>
            </a:r>
          </a:p>
          <a:p>
            <a:r>
              <a:rPr lang="en-US" dirty="0"/>
              <a:t> </a:t>
            </a:r>
          </a:p>
        </p:txBody>
      </p:sp>
    </p:spTree>
    <p:extLst>
      <p:ext uri="{BB962C8B-B14F-4D97-AF65-F5344CB8AC3E}">
        <p14:creationId xmlns:p14="http://schemas.microsoft.com/office/powerpoint/2010/main" val="352621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654295" y="471336"/>
            <a:ext cx="1178611"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5"/>
            <a:ext cx="1178611" cy="1150071"/>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71742" y="471337"/>
            <a:ext cx="1154580" cy="1091168"/>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338426F8-1392-E4F0-59CE-7AE1BC168AF2}"/>
              </a:ext>
            </a:extLst>
          </p:cNvPr>
          <p:cNvSpPr txBox="1"/>
          <p:nvPr/>
        </p:nvSpPr>
        <p:spPr>
          <a:xfrm>
            <a:off x="4190336" y="1745367"/>
            <a:ext cx="4397073" cy="369332"/>
          </a:xfrm>
          <a:prstGeom prst="rect">
            <a:avLst/>
          </a:prstGeom>
          <a:noFill/>
        </p:spPr>
        <p:txBody>
          <a:bodyPr wrap="square" rtlCol="0">
            <a:spAutoFit/>
          </a:bodyPr>
          <a:lstStyle/>
          <a:p>
            <a:r>
              <a:rPr lang="en-US" b="1" dirty="0"/>
              <a:t>NEBRASKA VETERAN DENTAL CARE NEED</a:t>
            </a:r>
          </a:p>
        </p:txBody>
      </p:sp>
      <p:sp>
        <p:nvSpPr>
          <p:cNvPr id="4" name="TextBox 3">
            <a:extLst>
              <a:ext uri="{FF2B5EF4-FFF2-40B4-BE49-F238E27FC236}">
                <a16:creationId xmlns:a16="http://schemas.microsoft.com/office/drawing/2014/main" id="{32ACBC81-A65C-4E60-DCB7-71B9EAFA4D13}"/>
              </a:ext>
            </a:extLst>
          </p:cNvPr>
          <p:cNvSpPr txBox="1"/>
          <p:nvPr/>
        </p:nvSpPr>
        <p:spPr>
          <a:xfrm>
            <a:off x="1606163" y="1868557"/>
            <a:ext cx="8782175" cy="2554545"/>
          </a:xfrm>
          <a:prstGeom prst="rect">
            <a:avLst/>
          </a:prstGeom>
          <a:noFill/>
        </p:spPr>
        <p:txBody>
          <a:bodyPr wrap="square">
            <a:spAutoFit/>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914400" marR="0">
              <a:spcBef>
                <a:spcPts val="0"/>
              </a:spcBef>
              <a:spcAft>
                <a:spcPts val="0"/>
              </a:spcAft>
            </a:pPr>
            <a:r>
              <a:rPr lang="en-US" dirty="0">
                <a:latin typeface="Arial" panose="020B0604020202020204" pitchFamily="34" charset="0"/>
                <a:ea typeface="Calibri" panose="020F0502020204030204" pitchFamily="34" charset="0"/>
              </a:rPr>
              <a:t>“A</a:t>
            </a:r>
            <a:r>
              <a:rPr lang="en-US" sz="1800" dirty="0">
                <a:effectLst/>
                <a:latin typeface="Arial" panose="020B0604020202020204" pitchFamily="34" charset="0"/>
                <a:ea typeface="Calibri" panose="020F0502020204030204" pitchFamily="34" charset="0"/>
              </a:rPr>
              <a:t>pproximately 119,645 veterans reside in Nebraska.  </a:t>
            </a:r>
            <a:r>
              <a:rPr lang="en-US" dirty="0">
                <a:latin typeface="Arial" panose="020B0604020202020204" pitchFamily="34" charset="0"/>
                <a:ea typeface="Calibri" panose="020F0502020204030204" pitchFamily="34" charset="0"/>
              </a:rPr>
              <a:t>A</a:t>
            </a:r>
            <a:r>
              <a:rPr lang="en-US" sz="1800" dirty="0">
                <a:effectLst/>
                <a:latin typeface="Arial" panose="020B0604020202020204" pitchFamily="34" charset="0"/>
                <a:ea typeface="Calibri" panose="020F0502020204030204" pitchFamily="34" charset="0"/>
              </a:rPr>
              <a:t>round 90% of veterans do not receive dental care through the USDVA. The lack of access to affordable dental care for veterans is the number one requested need of Nebraska Veterans and likely across the United States”</a:t>
            </a:r>
            <a:r>
              <a:rPr lang="en-US" dirty="0">
                <a:latin typeface="Arial" panose="020B0604020202020204" pitchFamily="34" charset="0"/>
                <a:ea typeface="Calibri" panose="020F0502020204030204" pitchFamily="34" charset="0"/>
              </a:rPr>
              <a:t> </a:t>
            </a:r>
            <a:r>
              <a:rPr lang="en-US" sz="1800" dirty="0">
                <a:effectLst/>
                <a:latin typeface="Arial" panose="020B0604020202020204" pitchFamily="34" charset="0"/>
                <a:ea typeface="Calibri" panose="020F0502020204030204" pitchFamily="34" charset="0"/>
              </a:rPr>
              <a:t>             </a:t>
            </a:r>
            <a:r>
              <a:rPr lang="en-US" sz="1800" dirty="0">
                <a:solidFill>
                  <a:srgbClr val="000000"/>
                </a:solidFill>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                                                      Levi E. Bennett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Arial" panose="020B0604020202020204" pitchFamily="34" charset="0"/>
                <a:ea typeface="Calibri" panose="020F0502020204030204" pitchFamily="34" charset="0"/>
              </a:rPr>
              <a:t>                                                      Deputy Director </a:t>
            </a:r>
            <a:r>
              <a:rPr lang="en-US" sz="1800" dirty="0">
                <a:effectLst/>
                <a:latin typeface="Tahoma" panose="020B0604030504040204" pitchFamily="34" charset="0"/>
                <a:ea typeface="Calibri" panose="020F0502020204030204" pitchFamily="34" charset="0"/>
              </a:rPr>
              <a:t> </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                                  Nebraska Department of Veterans’ Affairs</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p:txBody>
      </p:sp>
      <p:pic>
        <p:nvPicPr>
          <p:cNvPr id="5" name="Picture 4" descr="A picture containing person, ground&#10;&#10;Description automatically generated">
            <a:extLst>
              <a:ext uri="{FF2B5EF4-FFF2-40B4-BE49-F238E27FC236}">
                <a16:creationId xmlns:a16="http://schemas.microsoft.com/office/drawing/2014/main" id="{27D4CFDA-9B6E-0710-881E-14734EBCAC3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701143" y="4278087"/>
            <a:ext cx="4767943" cy="2464620"/>
          </a:xfrm>
          <a:prstGeom prst="rect">
            <a:avLst/>
          </a:prstGeom>
        </p:spPr>
      </p:pic>
    </p:spTree>
    <p:extLst>
      <p:ext uri="{BB962C8B-B14F-4D97-AF65-F5344CB8AC3E}">
        <p14:creationId xmlns:p14="http://schemas.microsoft.com/office/powerpoint/2010/main" val="818047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245208" y="471336"/>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788824" y="471335"/>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33124" y="471335"/>
            <a:ext cx="1178611"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73560"/>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71742" y="471336"/>
            <a:ext cx="1178612" cy="1091166"/>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3" name="TextBox 2">
            <a:extLst>
              <a:ext uri="{FF2B5EF4-FFF2-40B4-BE49-F238E27FC236}">
                <a16:creationId xmlns:a16="http://schemas.microsoft.com/office/drawing/2014/main" id="{6D03C070-4E83-3FC7-AA90-600331DC7E84}"/>
              </a:ext>
            </a:extLst>
          </p:cNvPr>
          <p:cNvSpPr txBox="1"/>
          <p:nvPr/>
        </p:nvSpPr>
        <p:spPr>
          <a:xfrm>
            <a:off x="2788825" y="2003278"/>
            <a:ext cx="6402884" cy="1323439"/>
          </a:xfrm>
          <a:prstGeom prst="rect">
            <a:avLst/>
          </a:prstGeom>
          <a:noFill/>
        </p:spPr>
        <p:txBody>
          <a:bodyPr wrap="square" rtlCol="0">
            <a:spAutoFit/>
          </a:bodyPr>
          <a:lstStyle/>
          <a:p>
            <a:r>
              <a:rPr lang="en-US" dirty="0"/>
              <a:t>   </a:t>
            </a:r>
            <a:r>
              <a:rPr lang="en-US" sz="2000" b="1" dirty="0"/>
              <a:t>     3RD NEBRASKA VETERANS MISSION OF MERCY EVENT</a:t>
            </a:r>
          </a:p>
          <a:p>
            <a:r>
              <a:rPr lang="en-US" sz="2000" b="1" dirty="0"/>
              <a:t>          NATIONAL ARMY GUARD TITAN READINESS CENTER</a:t>
            </a:r>
          </a:p>
          <a:p>
            <a:r>
              <a:rPr lang="en-US" sz="2000" b="1" dirty="0"/>
              <a:t>                          CAMP MEAD YUTAN NEBRASKA </a:t>
            </a:r>
          </a:p>
          <a:p>
            <a:r>
              <a:rPr lang="en-US" sz="2000" b="1" dirty="0"/>
              <a:t>                           DATES 25-27 SEPTEMBER 2025</a:t>
            </a:r>
          </a:p>
        </p:txBody>
      </p:sp>
      <p:pic>
        <p:nvPicPr>
          <p:cNvPr id="5" name="Picture 4">
            <a:extLst>
              <a:ext uri="{FF2B5EF4-FFF2-40B4-BE49-F238E27FC236}">
                <a16:creationId xmlns:a16="http://schemas.microsoft.com/office/drawing/2014/main" id="{9393BFC3-0E8F-966C-6FF0-7BD8D9BEB082}"/>
              </a:ext>
            </a:extLst>
          </p:cNvPr>
          <p:cNvPicPr>
            <a:picLocks noChangeAspect="1"/>
          </p:cNvPicPr>
          <p:nvPr/>
        </p:nvPicPr>
        <p:blipFill>
          <a:blip r:embed="rId16"/>
          <a:stretch>
            <a:fillRect/>
          </a:stretch>
        </p:blipFill>
        <p:spPr>
          <a:xfrm>
            <a:off x="912129" y="3429000"/>
            <a:ext cx="4652688" cy="3009104"/>
          </a:xfrm>
          <a:prstGeom prst="rect">
            <a:avLst/>
          </a:prstGeom>
        </p:spPr>
      </p:pic>
      <p:pic>
        <p:nvPicPr>
          <p:cNvPr id="4" name="Picture 3">
            <a:extLst>
              <a:ext uri="{FF2B5EF4-FFF2-40B4-BE49-F238E27FC236}">
                <a16:creationId xmlns:a16="http://schemas.microsoft.com/office/drawing/2014/main" id="{40ADAA70-60EA-1352-736F-970629DB8A96}"/>
              </a:ext>
            </a:extLst>
          </p:cNvPr>
          <p:cNvPicPr>
            <a:picLocks noChangeAspect="1"/>
          </p:cNvPicPr>
          <p:nvPr/>
        </p:nvPicPr>
        <p:blipFill>
          <a:blip r:embed="rId17"/>
          <a:stretch>
            <a:fillRect/>
          </a:stretch>
        </p:blipFill>
        <p:spPr>
          <a:xfrm>
            <a:off x="6627184" y="3429000"/>
            <a:ext cx="4532243" cy="3009104"/>
          </a:xfrm>
          <a:prstGeom prst="rect">
            <a:avLst/>
          </a:prstGeom>
        </p:spPr>
      </p:pic>
    </p:spTree>
    <p:extLst>
      <p:ext uri="{BB962C8B-B14F-4D97-AF65-F5344CB8AC3E}">
        <p14:creationId xmlns:p14="http://schemas.microsoft.com/office/powerpoint/2010/main" val="41590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6" name="TextBox 25">
            <a:extLst>
              <a:ext uri="{FF2B5EF4-FFF2-40B4-BE49-F238E27FC236}">
                <a16:creationId xmlns:a16="http://schemas.microsoft.com/office/drawing/2014/main" id="{BB4230C0-AC85-C606-93C1-EF8CF992C849}"/>
              </a:ext>
            </a:extLst>
          </p:cNvPr>
          <p:cNvSpPr txBox="1"/>
          <p:nvPr/>
        </p:nvSpPr>
        <p:spPr>
          <a:xfrm>
            <a:off x="3835792" y="1771772"/>
            <a:ext cx="5183232" cy="5755422"/>
          </a:xfrm>
          <a:prstGeom prst="rect">
            <a:avLst/>
          </a:prstGeom>
          <a:noFill/>
        </p:spPr>
        <p:txBody>
          <a:bodyPr wrap="square" rtlCol="0">
            <a:spAutoFit/>
          </a:bodyPr>
          <a:lstStyle/>
          <a:p>
            <a:r>
              <a:rPr lang="en-US" sz="2000" b="1" dirty="0"/>
              <a:t>        </a:t>
            </a:r>
            <a:r>
              <a:rPr lang="en-US" sz="2400" b="1" dirty="0"/>
              <a:t>     VETMOM PARTNERS</a:t>
            </a:r>
          </a:p>
          <a:p>
            <a:r>
              <a:rPr lang="en-US" sz="2400" b="1" dirty="0"/>
              <a:t>A Joint Multi-Agency Collaboration</a:t>
            </a:r>
          </a:p>
          <a:p>
            <a:endParaRPr lang="en-US" sz="2000" b="1" dirty="0"/>
          </a:p>
          <a:p>
            <a:r>
              <a:rPr lang="en-US" sz="2000" b="1" dirty="0"/>
              <a:t>NEBRASKA DENTAL FOUNDATION</a:t>
            </a:r>
          </a:p>
          <a:p>
            <a:r>
              <a:rPr lang="en-US" sz="2000" b="1" dirty="0"/>
              <a:t>DHHS OFFICE OF ORAL HEALTH</a:t>
            </a:r>
          </a:p>
          <a:p>
            <a:r>
              <a:rPr lang="en-US" sz="2000" b="1" dirty="0"/>
              <a:t>NEBRASKA NATIONAL GUARD</a:t>
            </a:r>
          </a:p>
          <a:p>
            <a:r>
              <a:rPr lang="en-US" sz="2000" b="1" dirty="0"/>
              <a:t>NEBRASKA DEPT OF VETERANS’ AFFAIRS</a:t>
            </a:r>
          </a:p>
          <a:p>
            <a:r>
              <a:rPr lang="en-US" sz="2000" b="1" dirty="0"/>
              <a:t>COUNTY VETERAN SERVICE OFFICERS</a:t>
            </a:r>
          </a:p>
          <a:p>
            <a:r>
              <a:rPr lang="en-US" sz="2000" b="1" dirty="0"/>
              <a:t>NEBRASKA DENTAL ASSOCAITION</a:t>
            </a:r>
          </a:p>
          <a:p>
            <a:r>
              <a:rPr lang="en-US" sz="2000" b="1" dirty="0"/>
              <a:t>NEBRASKA DENTAL HYGIENE ASSOCAITION</a:t>
            </a:r>
          </a:p>
          <a:p>
            <a:r>
              <a:rPr lang="en-US" sz="2000" b="1" dirty="0"/>
              <a:t>UNMC COLLEGE OF DENTISTRY</a:t>
            </a:r>
          </a:p>
          <a:p>
            <a:r>
              <a:rPr lang="en-US" sz="2000" b="1" dirty="0"/>
              <a:t>CREIGHTON UNI SCHOOL OF DENTISTRY</a:t>
            </a:r>
          </a:p>
          <a:p>
            <a:r>
              <a:rPr lang="en-US" sz="2000" b="1" dirty="0"/>
              <a:t>AMERICA DENTIST CARE FOUNDATION</a:t>
            </a:r>
          </a:p>
          <a:p>
            <a:r>
              <a:rPr lang="en-US" sz="2000" b="1" dirty="0"/>
              <a:t>DENTAL DESIGNS LABORATORY </a:t>
            </a:r>
          </a:p>
          <a:p>
            <a:r>
              <a:rPr lang="en-US" sz="2000" b="1" dirty="0"/>
              <a:t>DEXIS IMAGING SOLUTIONS</a:t>
            </a:r>
          </a:p>
          <a:p>
            <a:r>
              <a:rPr lang="en-US" sz="2000" b="1" dirty="0"/>
              <a:t>PATTERSON DENTAL SUPPLY</a:t>
            </a:r>
          </a:p>
          <a:p>
            <a:endParaRPr lang="en-US" sz="2000" b="1" dirty="0"/>
          </a:p>
          <a:p>
            <a:endParaRPr lang="en-US" sz="2000" b="1" dirty="0"/>
          </a:p>
        </p:txBody>
      </p:sp>
      <p:pic>
        <p:nvPicPr>
          <p:cNvPr id="3" name="Picture 2" descr="A group of people in a room&#10;&#10;Description automatically generated with medium confidence">
            <a:extLst>
              <a:ext uri="{FF2B5EF4-FFF2-40B4-BE49-F238E27FC236}">
                <a16:creationId xmlns:a16="http://schemas.microsoft.com/office/drawing/2014/main" id="{84CBCCE8-A312-E019-4FD7-FE86685F17B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641277" y="2969226"/>
            <a:ext cx="3277728" cy="2928258"/>
          </a:xfrm>
          <a:prstGeom prst="rect">
            <a:avLst/>
          </a:prstGeom>
        </p:spPr>
      </p:pic>
      <p:pic>
        <p:nvPicPr>
          <p:cNvPr id="5" name="Picture 4">
            <a:extLst>
              <a:ext uri="{FF2B5EF4-FFF2-40B4-BE49-F238E27FC236}">
                <a16:creationId xmlns:a16="http://schemas.microsoft.com/office/drawing/2014/main" id="{CF622E9B-F44E-B80B-88C2-FA8CCD9DA495}"/>
              </a:ext>
            </a:extLst>
          </p:cNvPr>
          <p:cNvPicPr>
            <a:picLocks noChangeAspect="1"/>
          </p:cNvPicPr>
          <p:nvPr/>
        </p:nvPicPr>
        <p:blipFill>
          <a:blip r:embed="rId17"/>
          <a:stretch>
            <a:fillRect/>
          </a:stretch>
        </p:blipFill>
        <p:spPr>
          <a:xfrm>
            <a:off x="272995" y="3038476"/>
            <a:ext cx="3336897" cy="2928258"/>
          </a:xfrm>
          <a:prstGeom prst="rect">
            <a:avLst/>
          </a:prstGeom>
        </p:spPr>
      </p:pic>
    </p:spTree>
    <p:extLst>
      <p:ext uri="{BB962C8B-B14F-4D97-AF65-F5344CB8AC3E}">
        <p14:creationId xmlns:p14="http://schemas.microsoft.com/office/powerpoint/2010/main" val="263096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34ABF-6E85-9943-F15B-F35164C3707F}"/>
              </a:ext>
            </a:extLst>
          </p:cNvPr>
          <p:cNvSpPr>
            <a:spLocks noGrp="1"/>
          </p:cNvSpPr>
          <p:nvPr>
            <p:ph type="title"/>
          </p:nvPr>
        </p:nvSpPr>
        <p:spPr/>
        <p:txBody>
          <a:bodyPr>
            <a:normAutofit/>
          </a:bodyPr>
          <a:lstStyle/>
          <a:p>
            <a:r>
              <a:rPr lang="en-US" sz="2000" b="1" dirty="0"/>
              <a:t>                    </a:t>
            </a:r>
            <a:r>
              <a:rPr lang="en-US" sz="2400" b="1" dirty="0">
                <a:latin typeface="+mn-lt"/>
              </a:rPr>
              <a:t>VETERAN/SPOUSE PATIENT AND DENTAL VOLUNTEER SIGN UPS</a:t>
            </a:r>
          </a:p>
        </p:txBody>
      </p:sp>
      <p:pic>
        <p:nvPicPr>
          <p:cNvPr id="5" name="Content Placeholder 4" descr="A picture containing text&#10;&#10;Description automatically generated">
            <a:extLst>
              <a:ext uri="{FF2B5EF4-FFF2-40B4-BE49-F238E27FC236}">
                <a16:creationId xmlns:a16="http://schemas.microsoft.com/office/drawing/2014/main" id="{499DBC21-AD37-11D9-3650-41E61E1D90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6446" y="1690688"/>
            <a:ext cx="4208930" cy="4683218"/>
          </a:xfrm>
        </p:spPr>
      </p:pic>
      <p:pic>
        <p:nvPicPr>
          <p:cNvPr id="7" name="Picture 6" descr="A picture containing text&#10;&#10;Description automatically generated">
            <a:extLst>
              <a:ext uri="{FF2B5EF4-FFF2-40B4-BE49-F238E27FC236}">
                <a16:creationId xmlns:a16="http://schemas.microsoft.com/office/drawing/2014/main" id="{0F64CFAC-742C-DA43-0D1C-D00AC3CA2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082" y="1690688"/>
            <a:ext cx="3974421" cy="4683218"/>
          </a:xfrm>
          <a:prstGeom prst="rect">
            <a:avLst/>
          </a:prstGeom>
        </p:spPr>
      </p:pic>
    </p:spTree>
    <p:extLst>
      <p:ext uri="{BB962C8B-B14F-4D97-AF65-F5344CB8AC3E}">
        <p14:creationId xmlns:p14="http://schemas.microsoft.com/office/powerpoint/2010/main" val="3958015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718716CD-AD39-1CA4-950E-2BEB8F975721}"/>
              </a:ext>
            </a:extLst>
          </p:cNvPr>
          <p:cNvSpPr txBox="1"/>
          <p:nvPr/>
        </p:nvSpPr>
        <p:spPr>
          <a:xfrm>
            <a:off x="4204530" y="2122715"/>
            <a:ext cx="4215900" cy="461665"/>
          </a:xfrm>
          <a:prstGeom prst="rect">
            <a:avLst/>
          </a:prstGeom>
          <a:noFill/>
        </p:spPr>
        <p:txBody>
          <a:bodyPr wrap="square" rtlCol="0">
            <a:spAutoFit/>
          </a:bodyPr>
          <a:lstStyle/>
          <a:p>
            <a:r>
              <a:rPr lang="en-US" sz="2400" b="1" dirty="0"/>
              <a:t>2024 VETMOM ACHIEVEMENTS</a:t>
            </a:r>
          </a:p>
        </p:txBody>
      </p:sp>
      <p:sp>
        <p:nvSpPr>
          <p:cNvPr id="3" name="TextBox 2">
            <a:extLst>
              <a:ext uri="{FF2B5EF4-FFF2-40B4-BE49-F238E27FC236}">
                <a16:creationId xmlns:a16="http://schemas.microsoft.com/office/drawing/2014/main" id="{636A2DE6-7C40-6E4A-DB57-D3FAEF953BD6}"/>
              </a:ext>
            </a:extLst>
          </p:cNvPr>
          <p:cNvSpPr txBox="1"/>
          <p:nvPr/>
        </p:nvSpPr>
        <p:spPr>
          <a:xfrm>
            <a:off x="3850063" y="2852058"/>
            <a:ext cx="4491876" cy="6247864"/>
          </a:xfrm>
          <a:prstGeom prst="rect">
            <a:avLst/>
          </a:prstGeom>
          <a:noFill/>
        </p:spPr>
        <p:txBody>
          <a:bodyPr wrap="square" rtlCol="0">
            <a:spAutoFit/>
          </a:bodyPr>
          <a:lstStyle/>
          <a:p>
            <a:pPr marL="342900" indent="-342900">
              <a:buFont typeface="Arial" panose="020B0604020202020204" pitchFamily="34" charset="0"/>
              <a:buChar char="•"/>
            </a:pPr>
            <a:r>
              <a:rPr lang="en-US" sz="2000" b="1" dirty="0"/>
              <a:t>400+ DENTAL VOLUNTEERS</a:t>
            </a:r>
          </a:p>
          <a:p>
            <a:pPr marL="342900" indent="-342900">
              <a:buFont typeface="Arial" panose="020B0604020202020204" pitchFamily="34" charset="0"/>
              <a:buChar char="•"/>
            </a:pPr>
            <a:r>
              <a:rPr lang="en-US" sz="2000" b="1" dirty="0"/>
              <a:t>473 VETERAN SPOUSE ENCOUNTERS</a:t>
            </a:r>
          </a:p>
          <a:p>
            <a:pPr marL="342900" indent="-342900">
              <a:buFont typeface="Arial" panose="020B0604020202020204" pitchFamily="34" charset="0"/>
              <a:buChar char="•"/>
            </a:pPr>
            <a:r>
              <a:rPr lang="en-US" sz="2000" b="1" dirty="0"/>
              <a:t>2714 DENTAL SERVICES PROVIDED</a:t>
            </a:r>
          </a:p>
          <a:p>
            <a:pPr marL="342900" indent="-342900">
              <a:buFont typeface="Arial" panose="020B0604020202020204" pitchFamily="34" charset="0"/>
              <a:buChar char="•"/>
            </a:pPr>
            <a:r>
              <a:rPr lang="en-US" sz="2000" b="1" dirty="0"/>
              <a:t>156 DENTURE ARCHES PROVIDED </a:t>
            </a:r>
          </a:p>
          <a:p>
            <a:pPr marL="342900" indent="-342900">
              <a:buFont typeface="Arial" panose="020B0604020202020204" pitchFamily="34" charset="0"/>
              <a:buChar char="•"/>
            </a:pPr>
            <a:r>
              <a:rPr lang="en-US" sz="2000" b="1" dirty="0"/>
              <a:t>67 AVERAGE VETERAN AGE </a:t>
            </a:r>
          </a:p>
          <a:p>
            <a:pPr marL="342900" indent="-342900">
              <a:buFont typeface="Arial" panose="020B0604020202020204" pitchFamily="34" charset="0"/>
              <a:buChar char="•"/>
            </a:pPr>
            <a:r>
              <a:rPr lang="en-US" sz="2000" b="1" dirty="0"/>
              <a:t>56% RURAL RESIDENTS</a:t>
            </a:r>
          </a:p>
          <a:p>
            <a:pPr marL="342900" indent="-342900">
              <a:buFont typeface="Arial" panose="020B0604020202020204" pitchFamily="34" charset="0"/>
              <a:buChar char="•"/>
            </a:pPr>
            <a:r>
              <a:rPr lang="en-US" sz="2000" b="1" dirty="0"/>
              <a:t>99% WOULD ATTEND FUTURE EVENT</a:t>
            </a:r>
          </a:p>
          <a:p>
            <a:pPr marL="342900" indent="-342900">
              <a:buFont typeface="Arial" panose="020B0604020202020204" pitchFamily="34" charset="0"/>
              <a:buChar char="•"/>
            </a:pPr>
            <a:r>
              <a:rPr lang="en-US" sz="2000" b="1" dirty="0"/>
              <a:t>$653,487 TOTAL CARE VALUE</a:t>
            </a:r>
          </a:p>
          <a:p>
            <a:r>
              <a:rPr lang="en-US" sz="2000" b="1" dirty="0"/>
              <a:t> </a:t>
            </a:r>
          </a:p>
          <a:p>
            <a:r>
              <a:rPr lang="en-US" sz="2000" b="1" dirty="0"/>
              <a:t>           2023-2024 COMBINED: </a:t>
            </a:r>
          </a:p>
          <a:p>
            <a:r>
              <a:rPr lang="en-US" sz="2000" b="1" dirty="0"/>
              <a:t>           OVER 650 VOLS</a:t>
            </a:r>
          </a:p>
          <a:p>
            <a:r>
              <a:rPr lang="en-US" sz="2000" b="1" dirty="0"/>
              <a:t>           OVER 700 PATIENT ENCOUNTERS</a:t>
            </a:r>
          </a:p>
          <a:p>
            <a:r>
              <a:rPr lang="en-US" sz="2000" b="1" dirty="0"/>
              <a:t>           OVER 1 MILLION USD</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pic>
        <p:nvPicPr>
          <p:cNvPr id="5" name="Picture 4">
            <a:extLst>
              <a:ext uri="{FF2B5EF4-FFF2-40B4-BE49-F238E27FC236}">
                <a16:creationId xmlns:a16="http://schemas.microsoft.com/office/drawing/2014/main" id="{4608D803-E257-76D9-58A6-474FF918ECD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420430" y="2852058"/>
            <a:ext cx="3429983" cy="2931458"/>
          </a:xfrm>
          <a:prstGeom prst="rect">
            <a:avLst/>
          </a:prstGeom>
        </p:spPr>
      </p:pic>
      <p:pic>
        <p:nvPicPr>
          <p:cNvPr id="8" name="Picture 7">
            <a:extLst>
              <a:ext uri="{FF2B5EF4-FFF2-40B4-BE49-F238E27FC236}">
                <a16:creationId xmlns:a16="http://schemas.microsoft.com/office/drawing/2014/main" id="{D58A2F2A-23BC-2016-AAB2-EC6A83FD031B}"/>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90830" y="2852058"/>
            <a:ext cx="3564563" cy="2931458"/>
          </a:xfrm>
          <a:prstGeom prst="rect">
            <a:avLst/>
          </a:prstGeom>
        </p:spPr>
      </p:pic>
    </p:spTree>
    <p:extLst>
      <p:ext uri="{BB962C8B-B14F-4D97-AF65-F5344CB8AC3E}">
        <p14:creationId xmlns:p14="http://schemas.microsoft.com/office/powerpoint/2010/main" val="2419765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654295" y="471336"/>
            <a:ext cx="1178611"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71742" y="530241"/>
            <a:ext cx="115458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0FF2E26D-3FE8-6E04-2D4E-D95281417278}"/>
              </a:ext>
            </a:extLst>
          </p:cNvPr>
          <p:cNvSpPr txBox="1"/>
          <p:nvPr/>
        </p:nvSpPr>
        <p:spPr>
          <a:xfrm>
            <a:off x="4180113" y="2394857"/>
            <a:ext cx="4767943" cy="3875314"/>
          </a:xfrm>
          <a:prstGeom prst="rect">
            <a:avLst/>
          </a:prstGeom>
          <a:noFill/>
        </p:spPr>
        <p:txBody>
          <a:bodyPr wrap="square" rtlCol="0">
            <a:spAutoFit/>
          </a:bodyPr>
          <a:lstStyle/>
          <a:p>
            <a:r>
              <a:rPr lang="en-US" sz="2400" b="1" dirty="0"/>
              <a:t>2024 VETMOM EXPENSES</a:t>
            </a:r>
          </a:p>
          <a:p>
            <a:r>
              <a:rPr lang="en-US" sz="2400" b="1" dirty="0"/>
              <a:t>             Estimated </a:t>
            </a:r>
          </a:p>
          <a:p>
            <a:endParaRPr lang="en-US" sz="2000" b="1" dirty="0"/>
          </a:p>
          <a:p>
            <a:r>
              <a:rPr lang="en-US" sz="2000" b="1" dirty="0"/>
              <a:t>ADCF EQUIPMENT           40,000</a:t>
            </a:r>
          </a:p>
          <a:p>
            <a:r>
              <a:rPr lang="en-US" sz="2000" b="1" dirty="0"/>
              <a:t>DENTAL SUPPLIES            15,000+</a:t>
            </a:r>
          </a:p>
          <a:p>
            <a:r>
              <a:rPr lang="en-US" sz="2000" b="1" dirty="0"/>
              <a:t>ELECT/PLUMB COSTS        5,000+</a:t>
            </a:r>
          </a:p>
          <a:p>
            <a:r>
              <a:rPr lang="en-US" sz="2000" b="1" dirty="0"/>
              <a:t>FOOD AND DRINKS           3,500</a:t>
            </a:r>
          </a:p>
          <a:p>
            <a:r>
              <a:rPr lang="en-US" sz="2000" b="1" dirty="0"/>
              <a:t>EVENT PROMOTION           2000+</a:t>
            </a:r>
          </a:p>
          <a:p>
            <a:r>
              <a:rPr lang="en-US" sz="2000" b="1" dirty="0"/>
              <a:t>COMPUTER SOFTWEAR     1500</a:t>
            </a:r>
          </a:p>
          <a:p>
            <a:r>
              <a:rPr lang="en-US" sz="2000" b="1" dirty="0"/>
              <a:t>VETERAN DISPLAY                 500</a:t>
            </a:r>
          </a:p>
          <a:p>
            <a:endParaRPr lang="en-US" sz="2000" b="1" dirty="0"/>
          </a:p>
          <a:p>
            <a:r>
              <a:rPr lang="en-US" sz="2000" b="1" dirty="0"/>
              <a:t>APPROX TOTAL:              $65,000+</a:t>
            </a:r>
          </a:p>
        </p:txBody>
      </p:sp>
      <p:pic>
        <p:nvPicPr>
          <p:cNvPr id="4" name="Picture 3">
            <a:extLst>
              <a:ext uri="{FF2B5EF4-FFF2-40B4-BE49-F238E27FC236}">
                <a16:creationId xmlns:a16="http://schemas.microsoft.com/office/drawing/2014/main" id="{174D47B2-6318-AD66-1C62-FCAAEE663F65}"/>
              </a:ext>
            </a:extLst>
          </p:cNvPr>
          <p:cNvPicPr>
            <a:picLocks noChangeAspect="1"/>
          </p:cNvPicPr>
          <p:nvPr/>
        </p:nvPicPr>
        <p:blipFill>
          <a:blip r:embed="rId16"/>
          <a:stretch>
            <a:fillRect/>
          </a:stretch>
        </p:blipFill>
        <p:spPr>
          <a:xfrm>
            <a:off x="402771" y="2884188"/>
            <a:ext cx="3559629" cy="3070298"/>
          </a:xfrm>
          <a:prstGeom prst="rect">
            <a:avLst/>
          </a:prstGeom>
        </p:spPr>
      </p:pic>
      <p:pic>
        <p:nvPicPr>
          <p:cNvPr id="7" name="Picture 6">
            <a:extLst>
              <a:ext uri="{FF2B5EF4-FFF2-40B4-BE49-F238E27FC236}">
                <a16:creationId xmlns:a16="http://schemas.microsoft.com/office/drawing/2014/main" id="{825BB85C-DB40-A8A6-8109-B476BC879C6A}"/>
              </a:ext>
            </a:extLst>
          </p:cNvPr>
          <p:cNvPicPr>
            <a:picLocks noChangeAspect="1"/>
          </p:cNvPicPr>
          <p:nvPr/>
        </p:nvPicPr>
        <p:blipFill>
          <a:blip r:embed="rId17"/>
          <a:stretch>
            <a:fillRect/>
          </a:stretch>
        </p:blipFill>
        <p:spPr>
          <a:xfrm>
            <a:off x="8000999" y="2884188"/>
            <a:ext cx="3788229" cy="3070298"/>
          </a:xfrm>
          <a:prstGeom prst="rect">
            <a:avLst/>
          </a:prstGeom>
        </p:spPr>
      </p:pic>
    </p:spTree>
    <p:extLst>
      <p:ext uri="{BB962C8B-B14F-4D97-AF65-F5344CB8AC3E}">
        <p14:creationId xmlns:p14="http://schemas.microsoft.com/office/powerpoint/2010/main" val="67190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86AE5D56-9C7F-148D-435A-33F23D35FB50}"/>
              </a:ext>
            </a:extLst>
          </p:cNvPr>
          <p:cNvSpPr txBox="1"/>
          <p:nvPr/>
        </p:nvSpPr>
        <p:spPr>
          <a:xfrm>
            <a:off x="3200401" y="1981200"/>
            <a:ext cx="5247378" cy="5324535"/>
          </a:xfrm>
          <a:prstGeom prst="rect">
            <a:avLst/>
          </a:prstGeom>
          <a:noFill/>
        </p:spPr>
        <p:txBody>
          <a:bodyPr wrap="square" rtlCol="0">
            <a:spAutoFit/>
          </a:bodyPr>
          <a:lstStyle/>
          <a:p>
            <a:r>
              <a:rPr lang="en-US" dirty="0"/>
              <a:t>              </a:t>
            </a:r>
            <a:r>
              <a:rPr lang="en-US" sz="2400" b="1" dirty="0"/>
              <a:t>2024 VETMOM DONORS</a:t>
            </a:r>
          </a:p>
          <a:p>
            <a:r>
              <a:rPr lang="en-US" sz="2000" b="1" dirty="0"/>
              <a:t>         </a:t>
            </a:r>
          </a:p>
          <a:p>
            <a:r>
              <a:rPr lang="en-US" sz="2000" b="1" dirty="0"/>
              <a:t>H      HORNADY MANUFACTURING</a:t>
            </a:r>
          </a:p>
          <a:p>
            <a:r>
              <a:rPr lang="en-US" sz="2000" b="1" dirty="0"/>
              <a:t>         GOOGLE NEBRASKA</a:t>
            </a:r>
          </a:p>
          <a:p>
            <a:r>
              <a:rPr lang="en-US" sz="2000" b="1" dirty="0"/>
              <a:t>         AMERITAS</a:t>
            </a:r>
          </a:p>
          <a:p>
            <a:r>
              <a:rPr lang="en-US" sz="2000" b="1" dirty="0"/>
              <a:t>         DELTA DENTAL</a:t>
            </a:r>
          </a:p>
          <a:p>
            <a:r>
              <a:rPr lang="en-US" sz="2000" b="1" dirty="0"/>
              <a:t>         BLUE CROSS</a:t>
            </a:r>
          </a:p>
          <a:p>
            <a:r>
              <a:rPr lang="en-US" sz="2000" b="1" dirty="0"/>
              <a:t>         DEXUS IMAGING </a:t>
            </a:r>
          </a:p>
          <a:p>
            <a:r>
              <a:rPr lang="en-US" sz="2000" b="1" dirty="0"/>
              <a:t>         PATTERSON DENTAL</a:t>
            </a:r>
          </a:p>
          <a:p>
            <a:r>
              <a:rPr lang="en-US" sz="2000" b="1" dirty="0"/>
              <a:t>         DENTAL DESIGNS LAB</a:t>
            </a:r>
          </a:p>
          <a:p>
            <a:r>
              <a:rPr lang="en-US" sz="2000" b="1" dirty="0"/>
              <a:t>         LDDA GOLF EVENT JUNE</a:t>
            </a:r>
          </a:p>
          <a:p>
            <a:r>
              <a:rPr lang="en-US" sz="2000" b="1" dirty="0"/>
              <a:t>         RAW NERVE CONCERT SEPT</a:t>
            </a:r>
          </a:p>
          <a:p>
            <a:r>
              <a:rPr lang="en-US" sz="2000" b="1" dirty="0"/>
              <a:t>         </a:t>
            </a:r>
          </a:p>
          <a:p>
            <a:r>
              <a:rPr lang="en-US" sz="2000" b="1" dirty="0"/>
              <a:t>         </a:t>
            </a:r>
          </a:p>
          <a:p>
            <a:r>
              <a:rPr lang="en-US" sz="2000" b="1" dirty="0"/>
              <a:t>         </a:t>
            </a:r>
          </a:p>
          <a:p>
            <a:endParaRPr lang="en-US" b="1" dirty="0"/>
          </a:p>
          <a:p>
            <a:r>
              <a:rPr lang="en-US" b="1" dirty="0"/>
              <a:t> </a:t>
            </a:r>
          </a:p>
        </p:txBody>
      </p:sp>
      <p:pic>
        <p:nvPicPr>
          <p:cNvPr id="4" name="Picture 3">
            <a:extLst>
              <a:ext uri="{FF2B5EF4-FFF2-40B4-BE49-F238E27FC236}">
                <a16:creationId xmlns:a16="http://schemas.microsoft.com/office/drawing/2014/main" id="{0DB79610-915E-4538-3032-7B23396DBF9E}"/>
              </a:ext>
            </a:extLst>
          </p:cNvPr>
          <p:cNvPicPr>
            <a:picLocks noChangeAspect="1"/>
          </p:cNvPicPr>
          <p:nvPr/>
        </p:nvPicPr>
        <p:blipFill>
          <a:blip r:embed="rId16"/>
          <a:stretch>
            <a:fillRect/>
          </a:stretch>
        </p:blipFill>
        <p:spPr>
          <a:xfrm>
            <a:off x="8447778" y="2734409"/>
            <a:ext cx="3112851" cy="3652253"/>
          </a:xfrm>
          <a:prstGeom prst="rect">
            <a:avLst/>
          </a:prstGeom>
        </p:spPr>
      </p:pic>
      <p:pic>
        <p:nvPicPr>
          <p:cNvPr id="5" name="Picture 4">
            <a:extLst>
              <a:ext uri="{FF2B5EF4-FFF2-40B4-BE49-F238E27FC236}">
                <a16:creationId xmlns:a16="http://schemas.microsoft.com/office/drawing/2014/main" id="{26805B21-43E3-5C3B-1EDB-9114AC01FDB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19454"/>
          <a:stretch/>
        </p:blipFill>
        <p:spPr>
          <a:xfrm>
            <a:off x="87551" y="2734409"/>
            <a:ext cx="3370092" cy="3652252"/>
          </a:xfrm>
          <a:prstGeom prst="rect">
            <a:avLst/>
          </a:prstGeom>
        </p:spPr>
      </p:pic>
    </p:spTree>
    <p:extLst>
      <p:ext uri="{BB962C8B-B14F-4D97-AF65-F5344CB8AC3E}">
        <p14:creationId xmlns:p14="http://schemas.microsoft.com/office/powerpoint/2010/main" val="2739843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930</Words>
  <Application>Microsoft Office PowerPoint</Application>
  <PresentationFormat>Widescreen</PresentationFormat>
  <Paragraphs>154</Paragraphs>
  <Slides>13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9" baseType="lpstr">
      <vt:lpstr>Arial</vt:lpstr>
      <vt:lpstr>Calibri</vt:lpstr>
      <vt:lpstr>Calibri Light</vt:lpstr>
      <vt:lpstr>Tahoma</vt:lpstr>
      <vt:lpstr>Office Theme</vt:lpstr>
      <vt:lpstr>Acrobat Document</vt:lpstr>
      <vt:lpstr>PowerPoint Presentation</vt:lpstr>
      <vt:lpstr>           NEBRASKA UNDERSERVED DENTAL POPULATIONS</vt:lpstr>
      <vt:lpstr>PowerPoint Presentation</vt:lpstr>
      <vt:lpstr>PowerPoint Presentation</vt:lpstr>
      <vt:lpstr>PowerPoint Presentation</vt:lpstr>
      <vt:lpstr>                    VETERAN/SPOUSE PATIENT AND DENTAL VOLUNTEER SIGN UPS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Craft, Charles</dc:creator>
  <cp:lastModifiedBy>Charles Craft</cp:lastModifiedBy>
  <cp:revision>50</cp:revision>
  <cp:lastPrinted>2025-05-14T22:31:16Z</cp:lastPrinted>
  <dcterms:created xsi:type="dcterms:W3CDTF">2024-02-23T18:28:21Z</dcterms:created>
  <dcterms:modified xsi:type="dcterms:W3CDTF">2025-05-14T22:31:49Z</dcterms:modified>
</cp:coreProperties>
</file>