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469" r:id="rId6"/>
    <p:sldId id="470" r:id="rId7"/>
    <p:sldId id="471" r:id="rId8"/>
    <p:sldId id="472" r:id="rId9"/>
    <p:sldId id="473" r:id="rId10"/>
    <p:sldId id="474" r:id="rId11"/>
    <p:sldId id="475" r:id="rId12"/>
    <p:sldId id="476" r:id="rId13"/>
    <p:sldId id="477" r:id="rId14"/>
    <p:sldId id="478" r:id="rId15"/>
  </p:sldIdLst>
  <p:sldSz cx="12192000" cy="6858000"/>
  <p:notesSz cx="7010400" cy="9296400"/>
  <p:defaultTextStyle>
    <a:defPPr>
      <a:defRPr lang="en-US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04" userDrawn="1">
          <p15:clr>
            <a:srgbClr val="A4A3A4"/>
          </p15:clr>
        </p15:guide>
        <p15:guide id="2" orient="horz" pos="1216" userDrawn="1">
          <p15:clr>
            <a:srgbClr val="A4A3A4"/>
          </p15:clr>
        </p15:guide>
        <p15:guide id="3" orient="horz" pos="3144" userDrawn="1">
          <p15:clr>
            <a:srgbClr val="A4A3A4"/>
          </p15:clr>
        </p15:guide>
        <p15:guide id="4" orient="horz" pos="1984" userDrawn="1">
          <p15:clr>
            <a:srgbClr val="A4A3A4"/>
          </p15:clr>
        </p15:guide>
        <p15:guide id="5" orient="horz" pos="3992" userDrawn="1">
          <p15:clr>
            <a:srgbClr val="A4A3A4"/>
          </p15:clr>
        </p15:guide>
        <p15:guide id="6" pos="1992" userDrawn="1">
          <p15:clr>
            <a:srgbClr val="A4A3A4"/>
          </p15:clr>
        </p15:guide>
        <p15:guide id="7" pos="5717" userDrawn="1">
          <p15:clr>
            <a:srgbClr val="A4A3A4"/>
          </p15:clr>
        </p15:guide>
        <p15:guide id="8" pos="747" userDrawn="1">
          <p15:clr>
            <a:srgbClr val="A4A3A4"/>
          </p15:clr>
        </p15:guide>
        <p15:guide id="9" pos="4437" userDrawn="1">
          <p15:clr>
            <a:srgbClr val="A4A3A4"/>
          </p15:clr>
        </p15:guide>
        <p15:guide id="11" orient="horz" pos="632" userDrawn="1">
          <p15:clr>
            <a:srgbClr val="A4A3A4"/>
          </p15:clr>
        </p15:guide>
        <p15:guide id="12" pos="205" userDrawn="1">
          <p15:clr>
            <a:srgbClr val="A4A3A4"/>
          </p15:clr>
        </p15:guide>
        <p15:guide id="13" pos="3908" userDrawn="1">
          <p15:clr>
            <a:srgbClr val="A4A3A4"/>
          </p15:clr>
        </p15:guide>
        <p15:guide id="14" pos="3832" userDrawn="1">
          <p15:clr>
            <a:srgbClr val="A4A3A4"/>
          </p15:clr>
        </p15:guide>
        <p15:guide id="15" orient="horz" pos="3169" userDrawn="1">
          <p15:clr>
            <a:srgbClr val="A4A3A4"/>
          </p15:clr>
        </p15:guide>
        <p15:guide id="16" pos="799">
          <p15:clr>
            <a:srgbClr val="A4A3A4"/>
          </p15:clr>
        </p15:guide>
        <p15:guide id="17" pos="1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76BE"/>
    <a:srgbClr val="339933"/>
    <a:srgbClr val="C43B00"/>
    <a:srgbClr val="C28700"/>
    <a:srgbClr val="0D3FA1"/>
    <a:srgbClr val="C4C3C2"/>
    <a:srgbClr val="55437E"/>
    <a:srgbClr val="073C32"/>
    <a:srgbClr val="004C42"/>
    <a:srgbClr val="4AA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50000" autoAdjust="0"/>
  </p:normalViewPr>
  <p:slideViewPr>
    <p:cSldViewPr snapToGrid="0" snapToObjects="1">
      <p:cViewPr varScale="1">
        <p:scale>
          <a:sx n="78" d="100"/>
          <a:sy n="78" d="100"/>
        </p:scale>
        <p:origin x="144" y="46"/>
      </p:cViewPr>
      <p:guideLst>
        <p:guide orient="horz" pos="2504"/>
        <p:guide orient="horz" pos="1216"/>
        <p:guide orient="horz" pos="3144"/>
        <p:guide orient="horz" pos="1984"/>
        <p:guide orient="horz" pos="3992"/>
        <p:guide pos="1992"/>
        <p:guide pos="5717"/>
        <p:guide pos="747"/>
        <p:guide pos="4437"/>
        <p:guide orient="horz" pos="632"/>
        <p:guide pos="205"/>
        <p:guide pos="3908"/>
        <p:guide pos="3832"/>
        <p:guide orient="horz" pos="3169"/>
        <p:guide pos="799"/>
        <p:guide pos="19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-184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borowski, Matthew" userId="d4932941-a264-4f06-9ccb-7fdc187d2fdc" providerId="ADAL" clId="{755714B0-777E-4834-B739-022BCCAE3BE8}"/>
    <pc:docChg chg="modSld">
      <pc:chgData name="Zaborowski, Matthew" userId="d4932941-a264-4f06-9ccb-7fdc187d2fdc" providerId="ADAL" clId="{755714B0-777E-4834-B739-022BCCAE3BE8}" dt="2024-05-14T12:40:51.959" v="1" actId="14100"/>
      <pc:docMkLst>
        <pc:docMk/>
      </pc:docMkLst>
      <pc:sldChg chg="modSp mod">
        <pc:chgData name="Zaborowski, Matthew" userId="d4932941-a264-4f06-9ccb-7fdc187d2fdc" providerId="ADAL" clId="{755714B0-777E-4834-B739-022BCCAE3BE8}" dt="2024-05-14T12:40:51.959" v="1" actId="14100"/>
        <pc:sldMkLst>
          <pc:docMk/>
          <pc:sldMk cId="787944015" sldId="471"/>
        </pc:sldMkLst>
        <pc:spChg chg="mod">
          <ac:chgData name="Zaborowski, Matthew" userId="d4932941-a264-4f06-9ccb-7fdc187d2fdc" providerId="ADAL" clId="{755714B0-777E-4834-B739-022BCCAE3BE8}" dt="2024-05-14T12:40:48.073" v="0" actId="14100"/>
          <ac:spMkLst>
            <pc:docMk/>
            <pc:sldMk cId="787944015" sldId="471"/>
            <ac:spMk id="10" creationId="{CAF143F1-7035-BC95-E57B-A4B5E08F5C6C}"/>
          </ac:spMkLst>
        </pc:spChg>
        <pc:spChg chg="mod">
          <ac:chgData name="Zaborowski, Matthew" userId="d4932941-a264-4f06-9ccb-7fdc187d2fdc" providerId="ADAL" clId="{755714B0-777E-4834-B739-022BCCAE3BE8}" dt="2024-05-14T12:40:51.959" v="1" actId="14100"/>
          <ac:spMkLst>
            <pc:docMk/>
            <pc:sldMk cId="787944015" sldId="471"/>
            <ac:spMk id="12" creationId="{274CA909-4088-0702-E46A-FB6065A1052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00388-13CD-4FF4-A26B-B125C0DAB81F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F85B6FA-C627-4C27-B685-ACEE8B92693D}">
      <dgm:prSet phldrT="[Text]" custT="1"/>
      <dgm:spPr/>
      <dgm:t>
        <a:bodyPr/>
        <a:lstStyle/>
        <a:p>
          <a:pPr algn="l"/>
          <a:r>
            <a:rPr lang="en-US" sz="2000" b="1" dirty="0">
              <a:latin typeface="Georgia" panose="02040502050405020303" pitchFamily="18" charset="0"/>
              <a:cs typeface="Arial" panose="020B0604020202020204" pitchFamily="34" charset="0"/>
            </a:rPr>
            <a:t>Leadership Champions</a:t>
          </a:r>
        </a:p>
      </dgm:t>
    </dgm:pt>
    <dgm:pt modelId="{090316B3-6672-4287-BF4F-A19D4D545E0E}" type="parTrans" cxnId="{BB5F8C6F-CD5F-4D1D-9176-4BFA3821EA5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8ADEAF-1B03-49AC-98F3-829324D84101}" type="sibTrans" cxnId="{BB5F8C6F-CD5F-4D1D-9176-4BFA3821EA5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5D8555-26F1-429E-BE2E-9ACB00E6E800}">
      <dgm:prSet custT="1"/>
      <dgm:spPr/>
      <dgm:t>
        <a:bodyPr/>
        <a:lstStyle/>
        <a:p>
          <a:pPr algn="ctr"/>
          <a:r>
            <a:rPr lang="en-US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Engage in state-based teams to establish strategic goals. </a:t>
          </a:r>
        </a:p>
        <a:p>
          <a:pPr algn="ctr"/>
          <a:r>
            <a:rPr lang="en-US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Participate in a Collaborative (quarterly) with CMS. </a:t>
          </a:r>
        </a:p>
      </dgm:t>
    </dgm:pt>
    <dgm:pt modelId="{EC857342-4F77-41F6-AB94-51475C75C3B4}" type="parTrans" cxnId="{8C9021AB-6574-462A-845E-C2190E17A449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B7500C-F902-4143-BD70-BDF7AC9F21FA}" type="sibTrans" cxnId="{8C9021AB-6574-462A-845E-C2190E17A449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F96A80-685C-4B80-812D-56CFE26C9F6B}">
      <dgm:prSet custT="1"/>
      <dgm:spPr/>
      <dgm:t>
        <a:bodyPr/>
        <a:lstStyle/>
        <a:p>
          <a:pPr algn="ctr"/>
          <a:r>
            <a:rPr lang="en-US" sz="1800" dirty="0">
              <a:latin typeface="Georgia" panose="02040502050405020303" pitchFamily="18" charset="0"/>
              <a:cs typeface="Arial" panose="020B0604020202020204" pitchFamily="34" charset="0"/>
            </a:rPr>
            <a:t>Establish Medicaid data / surveillance analysis to achieve goals and monitor trends. </a:t>
          </a:r>
        </a:p>
        <a:p>
          <a:pPr algn="ctr"/>
          <a:r>
            <a:rPr lang="en-US" sz="1800" dirty="0">
              <a:latin typeface="Georgia" panose="02040502050405020303" pitchFamily="18" charset="0"/>
              <a:cs typeface="Arial" panose="020B0604020202020204" pitchFamily="34" charset="0"/>
            </a:rPr>
            <a:t>Engage in evaluation practices (state-based &amp; within the Collaborative).  </a:t>
          </a:r>
        </a:p>
      </dgm:t>
    </dgm:pt>
    <dgm:pt modelId="{BF4FC07B-B624-4146-AA3A-D9C8810A0401}" type="parTrans" cxnId="{F7609D51-B22A-4BD9-8B05-FBC918187B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9D309E-184B-4550-915D-39223A1FC145}" type="sibTrans" cxnId="{F7609D51-B22A-4BD9-8B05-FBC918187B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0E47C5-799C-4EC9-A89B-43AD20F14EE2}">
      <dgm:prSet phldrT="[Text]" custT="1"/>
      <dgm:spPr/>
      <dgm:t>
        <a:bodyPr/>
        <a:lstStyle/>
        <a:p>
          <a:pPr algn="l"/>
          <a:r>
            <a:rPr lang="en-US" sz="2000" b="1" dirty="0">
              <a:latin typeface="Georgia" panose="02040502050405020303" pitchFamily="18" charset="0"/>
              <a:cs typeface="Arial" panose="020B0604020202020204" pitchFamily="34" charset="0"/>
            </a:rPr>
            <a:t>Evaluation (Data) </a:t>
          </a:r>
        </a:p>
      </dgm:t>
    </dgm:pt>
    <dgm:pt modelId="{7F36CDE1-0A5F-48E2-AB81-588F11541818}" type="sibTrans" cxnId="{B76F7432-3EB9-4544-913F-FF8928722CD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37BEB6-8E07-4DA4-A30B-E85B4DF79D41}" type="parTrans" cxnId="{B76F7432-3EB9-4544-913F-FF8928722CD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D71471-CB69-4855-8C66-746FA982C08A}">
      <dgm:prSet phldrT="[Text]" custT="1"/>
      <dgm:spPr/>
      <dgm:t>
        <a:bodyPr/>
        <a:lstStyle/>
        <a:p>
          <a:pPr algn="l"/>
          <a:r>
            <a:rPr lang="en-US" sz="2000" b="1" dirty="0">
              <a:latin typeface="Georgia" panose="02040502050405020303" pitchFamily="18" charset="0"/>
              <a:cs typeface="Arial" panose="020B0604020202020204" pitchFamily="34" charset="0"/>
            </a:rPr>
            <a:t>Collaboration </a:t>
          </a:r>
        </a:p>
      </dgm:t>
    </dgm:pt>
    <dgm:pt modelId="{75478E6C-366D-47A5-9883-051E10BAFD57}" type="parTrans" cxnId="{4164B3EB-FD84-4357-BB70-9023F7AC898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C063C0-5D85-445E-815D-A878EC0FC71E}" type="sibTrans" cxnId="{4164B3EB-FD84-4357-BB70-9023F7AC898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3601BB-5A5A-4C66-8FA5-E8362C5943C4}">
      <dgm:prSet phldrT="[Text]" custT="1"/>
      <dgm:spPr/>
      <dgm:t>
        <a:bodyPr/>
        <a:lstStyle/>
        <a:p>
          <a:pPr algn="ctr"/>
          <a:r>
            <a:rPr lang="en-US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Promote continued partnership and a shared vision to improve oral health outcomes amongst Medicaid beneficiaries.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990ADB-7BE0-44B1-90D8-81CD75119960}" type="parTrans" cxnId="{B311B51F-5E76-4795-81CE-C57821E4459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3B7B41-BDFE-40F4-9063-62B9884EFFC5}" type="sibTrans" cxnId="{B311B51F-5E76-4795-81CE-C57821E4459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412C49-B75F-499C-96BD-09CC387844AE}" type="pres">
      <dgm:prSet presAssocID="{33100388-13CD-4FF4-A26B-B125C0DAB81F}" presName="Name0" presStyleCnt="0">
        <dgm:presLayoutVars>
          <dgm:chMax/>
          <dgm:chPref/>
          <dgm:dir/>
        </dgm:presLayoutVars>
      </dgm:prSet>
      <dgm:spPr/>
    </dgm:pt>
    <dgm:pt modelId="{4EAD07DE-EBE4-488F-8CB8-E022D6C0036D}" type="pres">
      <dgm:prSet presAssocID="{9F85B6FA-C627-4C27-B685-ACEE8B92693D}" presName="parenttextcomposite" presStyleCnt="0"/>
      <dgm:spPr/>
    </dgm:pt>
    <dgm:pt modelId="{20604E22-A7C5-4416-9867-8271138C99F1}" type="pres">
      <dgm:prSet presAssocID="{9F85B6FA-C627-4C27-B685-ACEE8B92693D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65829453-7C07-4A46-9F12-993E9544A303}" type="pres">
      <dgm:prSet presAssocID="{9F85B6FA-C627-4C27-B685-ACEE8B92693D}" presName="composite" presStyleCnt="0"/>
      <dgm:spPr/>
    </dgm:pt>
    <dgm:pt modelId="{88D14918-B35B-4280-BF2D-BB62ADDB9598}" type="pres">
      <dgm:prSet presAssocID="{9F85B6FA-C627-4C27-B685-ACEE8B92693D}" presName="chevron1" presStyleLbl="alignNode1" presStyleIdx="0" presStyleCnt="21"/>
      <dgm:spPr/>
    </dgm:pt>
    <dgm:pt modelId="{0FD240E5-20F8-4754-BECD-38D40AAD9D4C}" type="pres">
      <dgm:prSet presAssocID="{9F85B6FA-C627-4C27-B685-ACEE8B92693D}" presName="chevron2" presStyleLbl="alignNode1" presStyleIdx="1" presStyleCnt="21"/>
      <dgm:spPr/>
    </dgm:pt>
    <dgm:pt modelId="{CE229A8B-E695-4D4B-95A0-0D5B11B30B54}" type="pres">
      <dgm:prSet presAssocID="{9F85B6FA-C627-4C27-B685-ACEE8B92693D}" presName="chevron3" presStyleLbl="alignNode1" presStyleIdx="2" presStyleCnt="21"/>
      <dgm:spPr/>
    </dgm:pt>
    <dgm:pt modelId="{255EC08A-AEFE-4A52-B3AD-EE141DF9723F}" type="pres">
      <dgm:prSet presAssocID="{9F85B6FA-C627-4C27-B685-ACEE8B92693D}" presName="chevron4" presStyleLbl="alignNode1" presStyleIdx="3" presStyleCnt="21"/>
      <dgm:spPr/>
    </dgm:pt>
    <dgm:pt modelId="{B679F141-B956-4B2F-BF20-ABF3ECCF698A}" type="pres">
      <dgm:prSet presAssocID="{9F85B6FA-C627-4C27-B685-ACEE8B92693D}" presName="chevron5" presStyleLbl="alignNode1" presStyleIdx="4" presStyleCnt="21"/>
      <dgm:spPr/>
    </dgm:pt>
    <dgm:pt modelId="{70350137-69FF-4B85-9293-5C77B42A55A7}" type="pres">
      <dgm:prSet presAssocID="{9F85B6FA-C627-4C27-B685-ACEE8B92693D}" presName="chevron6" presStyleLbl="alignNode1" presStyleIdx="5" presStyleCnt="21"/>
      <dgm:spPr/>
    </dgm:pt>
    <dgm:pt modelId="{CDA912BE-D933-4528-8E94-CB3863B73FBD}" type="pres">
      <dgm:prSet presAssocID="{9F85B6FA-C627-4C27-B685-ACEE8B92693D}" presName="chevron7" presStyleLbl="alignNode1" presStyleIdx="6" presStyleCnt="21"/>
      <dgm:spPr/>
    </dgm:pt>
    <dgm:pt modelId="{4CF7A489-628C-4A3B-A791-743035C5828F}" type="pres">
      <dgm:prSet presAssocID="{9F85B6FA-C627-4C27-B685-ACEE8B92693D}" presName="childtext" presStyleLbl="solidFgAcc1" presStyleIdx="0" presStyleCnt="3" custScaleX="139988" custScaleY="100758">
        <dgm:presLayoutVars>
          <dgm:chMax/>
          <dgm:chPref val="0"/>
          <dgm:bulletEnabled val="1"/>
        </dgm:presLayoutVars>
      </dgm:prSet>
      <dgm:spPr/>
    </dgm:pt>
    <dgm:pt modelId="{31476CB9-957B-4976-8FC8-8F16296CFAD0}" type="pres">
      <dgm:prSet presAssocID="{4E8ADEAF-1B03-49AC-98F3-829324D84101}" presName="sibTrans" presStyleCnt="0"/>
      <dgm:spPr/>
    </dgm:pt>
    <dgm:pt modelId="{22BCA6FB-6EB7-4C66-AA24-21C9293AB98F}" type="pres">
      <dgm:prSet presAssocID="{57D71471-CB69-4855-8C66-746FA982C08A}" presName="parenttextcomposite" presStyleCnt="0"/>
      <dgm:spPr/>
    </dgm:pt>
    <dgm:pt modelId="{C3A79E2F-D28A-4D5D-89C7-F89D36024CAD}" type="pres">
      <dgm:prSet presAssocID="{57D71471-CB69-4855-8C66-746FA982C08A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3F3F75D8-40D9-43C8-B0E2-A283B8B358C4}" type="pres">
      <dgm:prSet presAssocID="{57D71471-CB69-4855-8C66-746FA982C08A}" presName="composite" presStyleCnt="0"/>
      <dgm:spPr/>
    </dgm:pt>
    <dgm:pt modelId="{B56348D4-515D-4D20-B820-9C1EDE39FD7A}" type="pres">
      <dgm:prSet presAssocID="{57D71471-CB69-4855-8C66-746FA982C08A}" presName="chevron1" presStyleLbl="alignNode1" presStyleIdx="7" presStyleCnt="21"/>
      <dgm:spPr/>
    </dgm:pt>
    <dgm:pt modelId="{DE9A6992-7D05-4724-BD14-DB36E24DD237}" type="pres">
      <dgm:prSet presAssocID="{57D71471-CB69-4855-8C66-746FA982C08A}" presName="chevron2" presStyleLbl="alignNode1" presStyleIdx="8" presStyleCnt="21"/>
      <dgm:spPr/>
    </dgm:pt>
    <dgm:pt modelId="{43065493-7653-415D-956F-F88379AFC0BC}" type="pres">
      <dgm:prSet presAssocID="{57D71471-CB69-4855-8C66-746FA982C08A}" presName="chevron3" presStyleLbl="alignNode1" presStyleIdx="9" presStyleCnt="21"/>
      <dgm:spPr/>
    </dgm:pt>
    <dgm:pt modelId="{B63C3012-AD7C-492B-9074-8AF03709D97C}" type="pres">
      <dgm:prSet presAssocID="{57D71471-CB69-4855-8C66-746FA982C08A}" presName="chevron4" presStyleLbl="alignNode1" presStyleIdx="10" presStyleCnt="21"/>
      <dgm:spPr/>
    </dgm:pt>
    <dgm:pt modelId="{622AF6A7-D5AC-43EC-BF14-7CD30C1B50AD}" type="pres">
      <dgm:prSet presAssocID="{57D71471-CB69-4855-8C66-746FA982C08A}" presName="chevron5" presStyleLbl="alignNode1" presStyleIdx="11" presStyleCnt="21"/>
      <dgm:spPr/>
    </dgm:pt>
    <dgm:pt modelId="{D20B4CD4-5D14-401D-A417-FB30BEA28357}" type="pres">
      <dgm:prSet presAssocID="{57D71471-CB69-4855-8C66-746FA982C08A}" presName="chevron6" presStyleLbl="alignNode1" presStyleIdx="12" presStyleCnt="21"/>
      <dgm:spPr/>
    </dgm:pt>
    <dgm:pt modelId="{C40203D7-28F3-4BF4-B549-B6842551C890}" type="pres">
      <dgm:prSet presAssocID="{57D71471-CB69-4855-8C66-746FA982C08A}" presName="chevron7" presStyleLbl="alignNode1" presStyleIdx="13" presStyleCnt="21"/>
      <dgm:spPr/>
    </dgm:pt>
    <dgm:pt modelId="{4FF6BC6C-9D28-4AEF-93D4-5A3BFB875084}" type="pres">
      <dgm:prSet presAssocID="{57D71471-CB69-4855-8C66-746FA982C08A}" presName="childtext" presStyleLbl="solidFgAcc1" presStyleIdx="1" presStyleCnt="3" custScaleX="139988" custScaleY="100758">
        <dgm:presLayoutVars>
          <dgm:chMax/>
          <dgm:chPref val="0"/>
          <dgm:bulletEnabled val="1"/>
        </dgm:presLayoutVars>
      </dgm:prSet>
      <dgm:spPr/>
    </dgm:pt>
    <dgm:pt modelId="{6D4C3E9B-C6A9-4FE7-8D74-0EE69E5B5C18}" type="pres">
      <dgm:prSet presAssocID="{2DC063C0-5D85-445E-815D-A878EC0FC71E}" presName="sibTrans" presStyleCnt="0"/>
      <dgm:spPr/>
    </dgm:pt>
    <dgm:pt modelId="{ED984082-7D25-4205-B270-73FDAAB3D778}" type="pres">
      <dgm:prSet presAssocID="{3A0E47C5-799C-4EC9-A89B-43AD20F14EE2}" presName="parenttextcomposite" presStyleCnt="0"/>
      <dgm:spPr/>
    </dgm:pt>
    <dgm:pt modelId="{EF411461-8611-4120-A187-1DF30BDAC204}" type="pres">
      <dgm:prSet presAssocID="{3A0E47C5-799C-4EC9-A89B-43AD20F14EE2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0DA9775B-274F-44D5-93DA-4E18F63BB86C}" type="pres">
      <dgm:prSet presAssocID="{3A0E47C5-799C-4EC9-A89B-43AD20F14EE2}" presName="composite" presStyleCnt="0"/>
      <dgm:spPr/>
    </dgm:pt>
    <dgm:pt modelId="{8094FE6E-AC82-400D-A7BD-7FD91C68EE17}" type="pres">
      <dgm:prSet presAssocID="{3A0E47C5-799C-4EC9-A89B-43AD20F14EE2}" presName="chevron1" presStyleLbl="alignNode1" presStyleIdx="14" presStyleCnt="21"/>
      <dgm:spPr/>
    </dgm:pt>
    <dgm:pt modelId="{08AAC49C-22F4-4A7C-851C-461F2C773CEB}" type="pres">
      <dgm:prSet presAssocID="{3A0E47C5-799C-4EC9-A89B-43AD20F14EE2}" presName="chevron2" presStyleLbl="alignNode1" presStyleIdx="15" presStyleCnt="21"/>
      <dgm:spPr/>
    </dgm:pt>
    <dgm:pt modelId="{2BD88B2D-67AF-41C6-921F-365EF7054219}" type="pres">
      <dgm:prSet presAssocID="{3A0E47C5-799C-4EC9-A89B-43AD20F14EE2}" presName="chevron3" presStyleLbl="alignNode1" presStyleIdx="16" presStyleCnt="21"/>
      <dgm:spPr/>
    </dgm:pt>
    <dgm:pt modelId="{A18430E0-E2D8-4776-A094-876F613ADA84}" type="pres">
      <dgm:prSet presAssocID="{3A0E47C5-799C-4EC9-A89B-43AD20F14EE2}" presName="chevron4" presStyleLbl="alignNode1" presStyleIdx="17" presStyleCnt="21"/>
      <dgm:spPr/>
    </dgm:pt>
    <dgm:pt modelId="{D8A7DA1F-E559-4EBF-B125-11D0A28C7044}" type="pres">
      <dgm:prSet presAssocID="{3A0E47C5-799C-4EC9-A89B-43AD20F14EE2}" presName="chevron5" presStyleLbl="alignNode1" presStyleIdx="18" presStyleCnt="21"/>
      <dgm:spPr/>
    </dgm:pt>
    <dgm:pt modelId="{8374C97A-8CE8-4AA9-A862-1F7E05A52112}" type="pres">
      <dgm:prSet presAssocID="{3A0E47C5-799C-4EC9-A89B-43AD20F14EE2}" presName="chevron6" presStyleLbl="alignNode1" presStyleIdx="19" presStyleCnt="21"/>
      <dgm:spPr/>
    </dgm:pt>
    <dgm:pt modelId="{F01D5765-0447-4C79-8DFD-394A9F05F7B8}" type="pres">
      <dgm:prSet presAssocID="{3A0E47C5-799C-4EC9-A89B-43AD20F14EE2}" presName="chevron7" presStyleLbl="alignNode1" presStyleIdx="20" presStyleCnt="21"/>
      <dgm:spPr/>
    </dgm:pt>
    <dgm:pt modelId="{91657800-8C78-4373-A40E-68834C06E82B}" type="pres">
      <dgm:prSet presAssocID="{3A0E47C5-799C-4EC9-A89B-43AD20F14EE2}" presName="childtext" presStyleLbl="solidFgAcc1" presStyleIdx="2" presStyleCnt="3" custScaleX="139988" custScaleY="100758">
        <dgm:presLayoutVars>
          <dgm:chMax/>
          <dgm:chPref val="0"/>
          <dgm:bulletEnabled val="1"/>
        </dgm:presLayoutVars>
      </dgm:prSet>
      <dgm:spPr/>
    </dgm:pt>
  </dgm:ptLst>
  <dgm:cxnLst>
    <dgm:cxn modelId="{B311B51F-5E76-4795-81CE-C57821E44593}" srcId="{9F85B6FA-C627-4C27-B685-ACEE8B92693D}" destId="{DC3601BB-5A5A-4C66-8FA5-E8362C5943C4}" srcOrd="0" destOrd="0" parTransId="{21990ADB-7BE0-44B1-90D8-81CD75119960}" sibTransId="{6C3B7B41-BDFE-40F4-9063-62B9884EFFC5}"/>
    <dgm:cxn modelId="{12621F31-25EF-40B8-8D1B-260104C56D6E}" type="presOf" srcId="{A85D8555-26F1-429E-BE2E-9ACB00E6E800}" destId="{4FF6BC6C-9D28-4AEF-93D4-5A3BFB875084}" srcOrd="0" destOrd="0" presId="urn:microsoft.com/office/officeart/2008/layout/VerticalAccentList"/>
    <dgm:cxn modelId="{B76F7432-3EB9-4544-913F-FF8928722CD2}" srcId="{33100388-13CD-4FF4-A26B-B125C0DAB81F}" destId="{3A0E47C5-799C-4EC9-A89B-43AD20F14EE2}" srcOrd="2" destOrd="0" parTransId="{AF37BEB6-8E07-4DA4-A30B-E85B4DF79D41}" sibTransId="{7F36CDE1-0A5F-48E2-AB81-588F11541818}"/>
    <dgm:cxn modelId="{6AB65E5F-1A55-4F5A-9A31-70526D6B1581}" type="presOf" srcId="{22F96A80-685C-4B80-812D-56CFE26C9F6B}" destId="{91657800-8C78-4373-A40E-68834C06E82B}" srcOrd="0" destOrd="0" presId="urn:microsoft.com/office/officeart/2008/layout/VerticalAccentList"/>
    <dgm:cxn modelId="{5B916667-0A4D-487F-9617-55A6A418F8A9}" type="presOf" srcId="{3A0E47C5-799C-4EC9-A89B-43AD20F14EE2}" destId="{EF411461-8611-4120-A187-1DF30BDAC204}" srcOrd="0" destOrd="0" presId="urn:microsoft.com/office/officeart/2008/layout/VerticalAccentList"/>
    <dgm:cxn modelId="{BB5F8C6F-CD5F-4D1D-9176-4BFA3821EA53}" srcId="{33100388-13CD-4FF4-A26B-B125C0DAB81F}" destId="{9F85B6FA-C627-4C27-B685-ACEE8B92693D}" srcOrd="0" destOrd="0" parTransId="{090316B3-6672-4287-BF4F-A19D4D545E0E}" sibTransId="{4E8ADEAF-1B03-49AC-98F3-829324D84101}"/>
    <dgm:cxn modelId="{2B2E7A51-D192-4BA0-AC0E-56176218BC6B}" type="presOf" srcId="{33100388-13CD-4FF4-A26B-B125C0DAB81F}" destId="{47412C49-B75F-499C-96BD-09CC387844AE}" srcOrd="0" destOrd="0" presId="urn:microsoft.com/office/officeart/2008/layout/VerticalAccentList"/>
    <dgm:cxn modelId="{F7609D51-B22A-4BD9-8B05-FBC918187BE8}" srcId="{3A0E47C5-799C-4EC9-A89B-43AD20F14EE2}" destId="{22F96A80-685C-4B80-812D-56CFE26C9F6B}" srcOrd="0" destOrd="0" parTransId="{BF4FC07B-B624-4146-AA3A-D9C8810A0401}" sibTransId="{119D309E-184B-4550-915D-39223A1FC145}"/>
    <dgm:cxn modelId="{EB9AA052-F392-4722-8F79-C479CF7E9EB1}" type="presOf" srcId="{57D71471-CB69-4855-8C66-746FA982C08A}" destId="{C3A79E2F-D28A-4D5D-89C7-F89D36024CAD}" srcOrd="0" destOrd="0" presId="urn:microsoft.com/office/officeart/2008/layout/VerticalAccentList"/>
    <dgm:cxn modelId="{83F4C3A1-EC49-4716-B898-EC157EC43DC1}" type="presOf" srcId="{9F85B6FA-C627-4C27-B685-ACEE8B92693D}" destId="{20604E22-A7C5-4416-9867-8271138C99F1}" srcOrd="0" destOrd="0" presId="urn:microsoft.com/office/officeart/2008/layout/VerticalAccentList"/>
    <dgm:cxn modelId="{8C9021AB-6574-462A-845E-C2190E17A449}" srcId="{57D71471-CB69-4855-8C66-746FA982C08A}" destId="{A85D8555-26F1-429E-BE2E-9ACB00E6E800}" srcOrd="0" destOrd="0" parTransId="{EC857342-4F77-41F6-AB94-51475C75C3B4}" sibTransId="{42B7500C-F902-4143-BD70-BDF7AC9F21FA}"/>
    <dgm:cxn modelId="{BBA5FFB5-C01E-4F2F-A471-0EB308D97ED1}" type="presOf" srcId="{DC3601BB-5A5A-4C66-8FA5-E8362C5943C4}" destId="{4CF7A489-628C-4A3B-A791-743035C5828F}" srcOrd="0" destOrd="0" presId="urn:microsoft.com/office/officeart/2008/layout/VerticalAccentList"/>
    <dgm:cxn modelId="{4164B3EB-FD84-4357-BB70-9023F7AC898B}" srcId="{33100388-13CD-4FF4-A26B-B125C0DAB81F}" destId="{57D71471-CB69-4855-8C66-746FA982C08A}" srcOrd="1" destOrd="0" parTransId="{75478E6C-366D-47A5-9883-051E10BAFD57}" sibTransId="{2DC063C0-5D85-445E-815D-A878EC0FC71E}"/>
    <dgm:cxn modelId="{1AB045C6-5AE6-45B3-9684-0AA07B1EDD98}" type="presParOf" srcId="{47412C49-B75F-499C-96BD-09CC387844AE}" destId="{4EAD07DE-EBE4-488F-8CB8-E022D6C0036D}" srcOrd="0" destOrd="0" presId="urn:microsoft.com/office/officeart/2008/layout/VerticalAccentList"/>
    <dgm:cxn modelId="{DF321F64-ECBE-4840-ADA4-00FB0E0073AA}" type="presParOf" srcId="{4EAD07DE-EBE4-488F-8CB8-E022D6C0036D}" destId="{20604E22-A7C5-4416-9867-8271138C99F1}" srcOrd="0" destOrd="0" presId="urn:microsoft.com/office/officeart/2008/layout/VerticalAccentList"/>
    <dgm:cxn modelId="{1269FCB4-ECC5-4E11-AEB5-50CDC14B4BFA}" type="presParOf" srcId="{47412C49-B75F-499C-96BD-09CC387844AE}" destId="{65829453-7C07-4A46-9F12-993E9544A303}" srcOrd="1" destOrd="0" presId="urn:microsoft.com/office/officeart/2008/layout/VerticalAccentList"/>
    <dgm:cxn modelId="{C9B34139-54A8-4644-8AD2-E6E0562B60E1}" type="presParOf" srcId="{65829453-7C07-4A46-9F12-993E9544A303}" destId="{88D14918-B35B-4280-BF2D-BB62ADDB9598}" srcOrd="0" destOrd="0" presId="urn:microsoft.com/office/officeart/2008/layout/VerticalAccentList"/>
    <dgm:cxn modelId="{FD0A95D7-4FA2-4637-AB51-1D4B81E610CD}" type="presParOf" srcId="{65829453-7C07-4A46-9F12-993E9544A303}" destId="{0FD240E5-20F8-4754-BECD-38D40AAD9D4C}" srcOrd="1" destOrd="0" presId="urn:microsoft.com/office/officeart/2008/layout/VerticalAccentList"/>
    <dgm:cxn modelId="{19B52CEA-F386-4657-A3EC-DA01FB80216C}" type="presParOf" srcId="{65829453-7C07-4A46-9F12-993E9544A303}" destId="{CE229A8B-E695-4D4B-95A0-0D5B11B30B54}" srcOrd="2" destOrd="0" presId="urn:microsoft.com/office/officeart/2008/layout/VerticalAccentList"/>
    <dgm:cxn modelId="{4137B234-311E-4F41-A77C-61B9D065F02F}" type="presParOf" srcId="{65829453-7C07-4A46-9F12-993E9544A303}" destId="{255EC08A-AEFE-4A52-B3AD-EE141DF9723F}" srcOrd="3" destOrd="0" presId="urn:microsoft.com/office/officeart/2008/layout/VerticalAccentList"/>
    <dgm:cxn modelId="{EC857D1A-0EB1-4447-8F5E-C2263A27A786}" type="presParOf" srcId="{65829453-7C07-4A46-9F12-993E9544A303}" destId="{B679F141-B956-4B2F-BF20-ABF3ECCF698A}" srcOrd="4" destOrd="0" presId="urn:microsoft.com/office/officeart/2008/layout/VerticalAccentList"/>
    <dgm:cxn modelId="{2B371E90-3E96-4AB7-8E1B-D626E52E5223}" type="presParOf" srcId="{65829453-7C07-4A46-9F12-993E9544A303}" destId="{70350137-69FF-4B85-9293-5C77B42A55A7}" srcOrd="5" destOrd="0" presId="urn:microsoft.com/office/officeart/2008/layout/VerticalAccentList"/>
    <dgm:cxn modelId="{F4F75524-7620-4AC8-BB6E-EA6124FC4A83}" type="presParOf" srcId="{65829453-7C07-4A46-9F12-993E9544A303}" destId="{CDA912BE-D933-4528-8E94-CB3863B73FBD}" srcOrd="6" destOrd="0" presId="urn:microsoft.com/office/officeart/2008/layout/VerticalAccentList"/>
    <dgm:cxn modelId="{C6ED50C9-7CC6-4D1B-9DDB-67037F8BA924}" type="presParOf" srcId="{65829453-7C07-4A46-9F12-993E9544A303}" destId="{4CF7A489-628C-4A3B-A791-743035C5828F}" srcOrd="7" destOrd="0" presId="urn:microsoft.com/office/officeart/2008/layout/VerticalAccentList"/>
    <dgm:cxn modelId="{24C79A71-6847-49BB-AD67-951B4158CDF6}" type="presParOf" srcId="{47412C49-B75F-499C-96BD-09CC387844AE}" destId="{31476CB9-957B-4976-8FC8-8F16296CFAD0}" srcOrd="2" destOrd="0" presId="urn:microsoft.com/office/officeart/2008/layout/VerticalAccentList"/>
    <dgm:cxn modelId="{3A1AF87D-FFC5-4D47-929E-ABB4B6866928}" type="presParOf" srcId="{47412C49-B75F-499C-96BD-09CC387844AE}" destId="{22BCA6FB-6EB7-4C66-AA24-21C9293AB98F}" srcOrd="3" destOrd="0" presId="urn:microsoft.com/office/officeart/2008/layout/VerticalAccentList"/>
    <dgm:cxn modelId="{B712592D-BF86-469A-AF0F-D2223F763FDF}" type="presParOf" srcId="{22BCA6FB-6EB7-4C66-AA24-21C9293AB98F}" destId="{C3A79E2F-D28A-4D5D-89C7-F89D36024CAD}" srcOrd="0" destOrd="0" presId="urn:microsoft.com/office/officeart/2008/layout/VerticalAccentList"/>
    <dgm:cxn modelId="{242D6BF1-DE7C-44F3-AC1C-2D5819A57220}" type="presParOf" srcId="{47412C49-B75F-499C-96BD-09CC387844AE}" destId="{3F3F75D8-40D9-43C8-B0E2-A283B8B358C4}" srcOrd="4" destOrd="0" presId="urn:microsoft.com/office/officeart/2008/layout/VerticalAccentList"/>
    <dgm:cxn modelId="{787ABF13-1D60-4013-A49E-D697F73F3B0D}" type="presParOf" srcId="{3F3F75D8-40D9-43C8-B0E2-A283B8B358C4}" destId="{B56348D4-515D-4D20-B820-9C1EDE39FD7A}" srcOrd="0" destOrd="0" presId="urn:microsoft.com/office/officeart/2008/layout/VerticalAccentList"/>
    <dgm:cxn modelId="{1FB75F27-22D8-4185-BE74-C2D4CF8DBFA3}" type="presParOf" srcId="{3F3F75D8-40D9-43C8-B0E2-A283B8B358C4}" destId="{DE9A6992-7D05-4724-BD14-DB36E24DD237}" srcOrd="1" destOrd="0" presId="urn:microsoft.com/office/officeart/2008/layout/VerticalAccentList"/>
    <dgm:cxn modelId="{E5CAAC4E-EF2E-46DF-9FA1-8EABEDFF6122}" type="presParOf" srcId="{3F3F75D8-40D9-43C8-B0E2-A283B8B358C4}" destId="{43065493-7653-415D-956F-F88379AFC0BC}" srcOrd="2" destOrd="0" presId="urn:microsoft.com/office/officeart/2008/layout/VerticalAccentList"/>
    <dgm:cxn modelId="{AE99739E-CD07-4FA2-A25E-60F3F8C9E50A}" type="presParOf" srcId="{3F3F75D8-40D9-43C8-B0E2-A283B8B358C4}" destId="{B63C3012-AD7C-492B-9074-8AF03709D97C}" srcOrd="3" destOrd="0" presId="urn:microsoft.com/office/officeart/2008/layout/VerticalAccentList"/>
    <dgm:cxn modelId="{9AE44CFE-F3B6-457A-88A0-613858AA79FB}" type="presParOf" srcId="{3F3F75D8-40D9-43C8-B0E2-A283B8B358C4}" destId="{622AF6A7-D5AC-43EC-BF14-7CD30C1B50AD}" srcOrd="4" destOrd="0" presId="urn:microsoft.com/office/officeart/2008/layout/VerticalAccentList"/>
    <dgm:cxn modelId="{ED724EF5-A646-4E3E-AF6B-CB0AFA8A11B6}" type="presParOf" srcId="{3F3F75D8-40D9-43C8-B0E2-A283B8B358C4}" destId="{D20B4CD4-5D14-401D-A417-FB30BEA28357}" srcOrd="5" destOrd="0" presId="urn:microsoft.com/office/officeart/2008/layout/VerticalAccentList"/>
    <dgm:cxn modelId="{CD7FB985-2D4A-48CA-BFE9-793A13E95824}" type="presParOf" srcId="{3F3F75D8-40D9-43C8-B0E2-A283B8B358C4}" destId="{C40203D7-28F3-4BF4-B549-B6842551C890}" srcOrd="6" destOrd="0" presId="urn:microsoft.com/office/officeart/2008/layout/VerticalAccentList"/>
    <dgm:cxn modelId="{AB374F8F-A6A5-46DB-8471-14CC2922B964}" type="presParOf" srcId="{3F3F75D8-40D9-43C8-B0E2-A283B8B358C4}" destId="{4FF6BC6C-9D28-4AEF-93D4-5A3BFB875084}" srcOrd="7" destOrd="0" presId="urn:microsoft.com/office/officeart/2008/layout/VerticalAccentList"/>
    <dgm:cxn modelId="{0FCC4D27-3A04-404A-948E-BD797C993054}" type="presParOf" srcId="{47412C49-B75F-499C-96BD-09CC387844AE}" destId="{6D4C3E9B-C6A9-4FE7-8D74-0EE69E5B5C18}" srcOrd="5" destOrd="0" presId="urn:microsoft.com/office/officeart/2008/layout/VerticalAccentList"/>
    <dgm:cxn modelId="{254A89F1-B46D-4604-9D03-EB90B5E1CCD4}" type="presParOf" srcId="{47412C49-B75F-499C-96BD-09CC387844AE}" destId="{ED984082-7D25-4205-B270-73FDAAB3D778}" srcOrd="6" destOrd="0" presId="urn:microsoft.com/office/officeart/2008/layout/VerticalAccentList"/>
    <dgm:cxn modelId="{36E3F1BC-02FC-426C-BD43-8D490E38422E}" type="presParOf" srcId="{ED984082-7D25-4205-B270-73FDAAB3D778}" destId="{EF411461-8611-4120-A187-1DF30BDAC204}" srcOrd="0" destOrd="0" presId="urn:microsoft.com/office/officeart/2008/layout/VerticalAccentList"/>
    <dgm:cxn modelId="{7F4430F6-A49F-46F3-A6CF-7A7B498CBD96}" type="presParOf" srcId="{47412C49-B75F-499C-96BD-09CC387844AE}" destId="{0DA9775B-274F-44D5-93DA-4E18F63BB86C}" srcOrd="7" destOrd="0" presId="urn:microsoft.com/office/officeart/2008/layout/VerticalAccentList"/>
    <dgm:cxn modelId="{B9A4A10D-DC10-4362-8DD1-2722F06CF56F}" type="presParOf" srcId="{0DA9775B-274F-44D5-93DA-4E18F63BB86C}" destId="{8094FE6E-AC82-400D-A7BD-7FD91C68EE17}" srcOrd="0" destOrd="0" presId="urn:microsoft.com/office/officeart/2008/layout/VerticalAccentList"/>
    <dgm:cxn modelId="{CF042EFB-4D60-4899-B862-3E03E479BE12}" type="presParOf" srcId="{0DA9775B-274F-44D5-93DA-4E18F63BB86C}" destId="{08AAC49C-22F4-4A7C-851C-461F2C773CEB}" srcOrd="1" destOrd="0" presId="urn:microsoft.com/office/officeart/2008/layout/VerticalAccentList"/>
    <dgm:cxn modelId="{797BEBA8-E3AB-4A8B-B5AD-D4FAC1F3835A}" type="presParOf" srcId="{0DA9775B-274F-44D5-93DA-4E18F63BB86C}" destId="{2BD88B2D-67AF-41C6-921F-365EF7054219}" srcOrd="2" destOrd="0" presId="urn:microsoft.com/office/officeart/2008/layout/VerticalAccentList"/>
    <dgm:cxn modelId="{ED38A6BA-F003-4807-84D7-18E507D4A7A2}" type="presParOf" srcId="{0DA9775B-274F-44D5-93DA-4E18F63BB86C}" destId="{A18430E0-E2D8-4776-A094-876F613ADA84}" srcOrd="3" destOrd="0" presId="urn:microsoft.com/office/officeart/2008/layout/VerticalAccentList"/>
    <dgm:cxn modelId="{0963D33B-C800-4DAC-B9CE-D8867FD8FCC0}" type="presParOf" srcId="{0DA9775B-274F-44D5-93DA-4E18F63BB86C}" destId="{D8A7DA1F-E559-4EBF-B125-11D0A28C7044}" srcOrd="4" destOrd="0" presId="urn:microsoft.com/office/officeart/2008/layout/VerticalAccentList"/>
    <dgm:cxn modelId="{4830D126-9096-4F82-AB4E-ABD28F57E861}" type="presParOf" srcId="{0DA9775B-274F-44D5-93DA-4E18F63BB86C}" destId="{8374C97A-8CE8-4AA9-A862-1F7E05A52112}" srcOrd="5" destOrd="0" presId="urn:microsoft.com/office/officeart/2008/layout/VerticalAccentList"/>
    <dgm:cxn modelId="{5DFB4FF9-4740-4244-8C74-19C17DEA23E0}" type="presParOf" srcId="{0DA9775B-274F-44D5-93DA-4E18F63BB86C}" destId="{F01D5765-0447-4C79-8DFD-394A9F05F7B8}" srcOrd="6" destOrd="0" presId="urn:microsoft.com/office/officeart/2008/layout/VerticalAccentList"/>
    <dgm:cxn modelId="{F5A9D99A-94E7-4C8D-BE90-F41932225F78}" type="presParOf" srcId="{0DA9775B-274F-44D5-93DA-4E18F63BB86C}" destId="{91657800-8C78-4373-A40E-68834C06E82B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00388-13CD-4FF4-A26B-B125C0DAB81F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DB69FF8-A392-47BB-90D0-3EC3503985B2}">
      <dgm:prSet phldrT="[Text]" custT="1"/>
      <dgm:spPr/>
      <dgm:t>
        <a:bodyPr/>
        <a:lstStyle/>
        <a:p>
          <a:r>
            <a:rPr lang="en-US" sz="2000" b="1" dirty="0">
              <a:latin typeface="Georgia" panose="02040502050405020303" pitchFamily="18" charset="0"/>
              <a:cs typeface="Arial"/>
            </a:rPr>
            <a:t>Engagement</a:t>
          </a:r>
        </a:p>
      </dgm:t>
    </dgm:pt>
    <dgm:pt modelId="{A43B85BC-948E-441D-A488-07510B61CCE1}" type="parTrans" cxnId="{B0642C56-1F50-4651-8267-06B755AE871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12782E-6EA9-49F7-8D13-07A2058CC190}" type="sibTrans" cxnId="{B0642C56-1F50-4651-8267-06B755AE871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E3481E-1A68-497D-9D9E-AE4731835FDD}">
      <dgm:prSet phldrT="[Text]" custT="1"/>
      <dgm:spPr/>
      <dgm:t>
        <a:bodyPr/>
        <a:lstStyle/>
        <a:p>
          <a:pPr algn="ctr"/>
          <a:r>
            <a:rPr lang="en-US" sz="1800" dirty="0">
              <a:latin typeface="Georgia" panose="02040502050405020303" pitchFamily="18" charset="0"/>
              <a:cs typeface="Arial" panose="020B0604020202020204" pitchFamily="34" charset="0"/>
            </a:rPr>
            <a:t>Ensure active state level dental technical advisory committee. </a:t>
          </a:r>
          <a:endParaRPr lang="en-US" sz="1800" dirty="0">
            <a:latin typeface="Georgia" panose="02040502050405020303" pitchFamily="18" charset="0"/>
            <a:cs typeface="Arial"/>
          </a:endParaRPr>
        </a:p>
      </dgm:t>
    </dgm:pt>
    <dgm:pt modelId="{8536A406-15B3-4891-B2E6-E6E07E1D6748}" type="parTrans" cxnId="{7CBECC89-577A-4CBF-AF1F-E992484DDB7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DDA2C6-B785-47C4-B260-65947440949A}" type="sibTrans" cxnId="{7CBECC89-577A-4CBF-AF1F-E992484DDB7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4500D8-7B37-4696-8ED6-A93F8E5D44E2}">
      <dgm:prSet custT="1"/>
      <dgm:spPr/>
      <dgm:t>
        <a:bodyPr/>
        <a:lstStyle/>
        <a:p>
          <a:pPr algn="ctr">
            <a:buFont typeface="Georgia" panose="02040502050405020303" pitchFamily="18" charset="0"/>
            <a:buChar char="-"/>
          </a:pPr>
          <a:r>
            <a:rPr lang="en-US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Determine initiatives and activities to improve provider participation in Medicaid to increase utilization of dental services for children and adults. </a:t>
          </a:r>
          <a:endParaRPr lang="en-US" sz="1800" dirty="0">
            <a:latin typeface="Arial"/>
            <a:cs typeface="Arial"/>
          </a:endParaRPr>
        </a:p>
      </dgm:t>
    </dgm:pt>
    <dgm:pt modelId="{1792840B-BD07-4022-B5AE-5C1CF42C86DE}" type="parTrans" cxnId="{CE99F359-58F7-43E6-8648-CA8D9F608E9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D58CDC-193E-4C15-B52F-2132251AE118}" type="sibTrans" cxnId="{CE99F359-58F7-43E6-8648-CA8D9F608E9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F96A80-685C-4B80-812D-56CFE26C9F6B}">
      <dgm:prSet custT="1"/>
      <dgm:spPr/>
      <dgm:t>
        <a:bodyPr/>
        <a:lstStyle/>
        <a:p>
          <a:r>
            <a:rPr lang="en-US" sz="2000" b="1" dirty="0">
              <a:latin typeface="Georgia" panose="02040502050405020303" pitchFamily="18" charset="0"/>
              <a:cs typeface="Arial" panose="020B0604020202020204" pitchFamily="34" charset="0"/>
            </a:rPr>
            <a:t>State-Driven Systems </a:t>
          </a:r>
          <a:endParaRPr lang="en-US" sz="2000" b="1" dirty="0">
            <a:latin typeface="Arial"/>
            <a:cs typeface="Arial"/>
          </a:endParaRPr>
        </a:p>
      </dgm:t>
    </dgm:pt>
    <dgm:pt modelId="{BF4FC07B-B624-4146-AA3A-D9C8810A0401}" type="parTrans" cxnId="{F7609D51-B22A-4BD9-8B05-FBC918187B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9D309E-184B-4550-915D-39223A1FC145}" type="sibTrans" cxnId="{F7609D51-B22A-4BD9-8B05-FBC918187BE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412C49-B75F-499C-96BD-09CC387844AE}" type="pres">
      <dgm:prSet presAssocID="{33100388-13CD-4FF4-A26B-B125C0DAB81F}" presName="Name0" presStyleCnt="0">
        <dgm:presLayoutVars>
          <dgm:chMax/>
          <dgm:chPref/>
          <dgm:dir/>
        </dgm:presLayoutVars>
      </dgm:prSet>
      <dgm:spPr/>
    </dgm:pt>
    <dgm:pt modelId="{B136A22B-AA06-45CD-81B3-4377B00098C9}" type="pres">
      <dgm:prSet presAssocID="{BDB69FF8-A392-47BB-90D0-3EC3503985B2}" presName="parenttextcomposite" presStyleCnt="0"/>
      <dgm:spPr/>
    </dgm:pt>
    <dgm:pt modelId="{0CFC29E1-982B-41B7-B968-5EB6B8995E3D}" type="pres">
      <dgm:prSet presAssocID="{BDB69FF8-A392-47BB-90D0-3EC3503985B2}" presName="parenttext" presStyleLbl="revTx" presStyleIdx="0" presStyleCnt="2">
        <dgm:presLayoutVars>
          <dgm:chMax/>
          <dgm:chPref val="2"/>
          <dgm:bulletEnabled val="1"/>
        </dgm:presLayoutVars>
      </dgm:prSet>
      <dgm:spPr/>
    </dgm:pt>
    <dgm:pt modelId="{929378F8-E3D7-4DB2-9822-71BA9C9125C7}" type="pres">
      <dgm:prSet presAssocID="{BDB69FF8-A392-47BB-90D0-3EC3503985B2}" presName="composite" presStyleCnt="0"/>
      <dgm:spPr/>
    </dgm:pt>
    <dgm:pt modelId="{B26F728E-11B3-4CC6-BE56-016C5BD87288}" type="pres">
      <dgm:prSet presAssocID="{BDB69FF8-A392-47BB-90D0-3EC3503985B2}" presName="chevron1" presStyleLbl="alignNode1" presStyleIdx="0" presStyleCnt="14"/>
      <dgm:spPr/>
    </dgm:pt>
    <dgm:pt modelId="{1CA8CF13-8227-4087-A590-8350CD2B346B}" type="pres">
      <dgm:prSet presAssocID="{BDB69FF8-A392-47BB-90D0-3EC3503985B2}" presName="chevron2" presStyleLbl="alignNode1" presStyleIdx="1" presStyleCnt="14"/>
      <dgm:spPr/>
    </dgm:pt>
    <dgm:pt modelId="{6DC4CC83-3E27-40C7-AAC2-B2F0D07E787A}" type="pres">
      <dgm:prSet presAssocID="{BDB69FF8-A392-47BB-90D0-3EC3503985B2}" presName="chevron3" presStyleLbl="alignNode1" presStyleIdx="2" presStyleCnt="14"/>
      <dgm:spPr/>
    </dgm:pt>
    <dgm:pt modelId="{E9759C53-BA26-4EF6-9FFE-330921016378}" type="pres">
      <dgm:prSet presAssocID="{BDB69FF8-A392-47BB-90D0-3EC3503985B2}" presName="chevron4" presStyleLbl="alignNode1" presStyleIdx="3" presStyleCnt="14"/>
      <dgm:spPr/>
    </dgm:pt>
    <dgm:pt modelId="{3F727958-AF97-42E2-A67D-430F27E0A759}" type="pres">
      <dgm:prSet presAssocID="{BDB69FF8-A392-47BB-90D0-3EC3503985B2}" presName="chevron5" presStyleLbl="alignNode1" presStyleIdx="4" presStyleCnt="14"/>
      <dgm:spPr/>
    </dgm:pt>
    <dgm:pt modelId="{AA423FA2-D033-4931-B89D-FD21990B4D36}" type="pres">
      <dgm:prSet presAssocID="{BDB69FF8-A392-47BB-90D0-3EC3503985B2}" presName="chevron6" presStyleLbl="alignNode1" presStyleIdx="5" presStyleCnt="14"/>
      <dgm:spPr/>
    </dgm:pt>
    <dgm:pt modelId="{DA29B4E2-7DCA-48C5-A33B-B3854CE09B31}" type="pres">
      <dgm:prSet presAssocID="{BDB69FF8-A392-47BB-90D0-3EC3503985B2}" presName="chevron7" presStyleLbl="alignNode1" presStyleIdx="6" presStyleCnt="14"/>
      <dgm:spPr/>
    </dgm:pt>
    <dgm:pt modelId="{6E18751C-8464-411A-BFC5-D44CEC01A18E}" type="pres">
      <dgm:prSet presAssocID="{BDB69FF8-A392-47BB-90D0-3EC3503985B2}" presName="childtext" presStyleLbl="solidFgAcc1" presStyleIdx="0" presStyleCnt="2" custScaleX="89410" custScaleY="64354">
        <dgm:presLayoutVars>
          <dgm:chMax/>
          <dgm:chPref val="0"/>
          <dgm:bulletEnabled val="1"/>
        </dgm:presLayoutVars>
      </dgm:prSet>
      <dgm:spPr/>
    </dgm:pt>
    <dgm:pt modelId="{55E65ABB-C42F-4220-83F6-1584BF7F1F8F}" type="pres">
      <dgm:prSet presAssocID="{7812782E-6EA9-49F7-8D13-07A2058CC190}" presName="sibTrans" presStyleCnt="0"/>
      <dgm:spPr/>
    </dgm:pt>
    <dgm:pt modelId="{A5F75D9B-B1A5-4CAD-9FE4-3A65CD274CD0}" type="pres">
      <dgm:prSet presAssocID="{22F96A80-685C-4B80-812D-56CFE26C9F6B}" presName="parenttextcomposite" presStyleCnt="0"/>
      <dgm:spPr/>
    </dgm:pt>
    <dgm:pt modelId="{F2D5D215-6B7C-45C6-95F2-2918B04F8871}" type="pres">
      <dgm:prSet presAssocID="{22F96A80-685C-4B80-812D-56CFE26C9F6B}" presName="parenttext" presStyleLbl="revTx" presStyleIdx="1" presStyleCnt="2">
        <dgm:presLayoutVars>
          <dgm:chMax/>
          <dgm:chPref val="2"/>
          <dgm:bulletEnabled val="1"/>
        </dgm:presLayoutVars>
      </dgm:prSet>
      <dgm:spPr/>
    </dgm:pt>
    <dgm:pt modelId="{37270AAC-3BE0-46B1-A45A-08CD9F7C35EE}" type="pres">
      <dgm:prSet presAssocID="{22F96A80-685C-4B80-812D-56CFE26C9F6B}" presName="composite" presStyleCnt="0"/>
      <dgm:spPr/>
    </dgm:pt>
    <dgm:pt modelId="{8CBF01F5-02E2-43B9-839B-8EB298A11001}" type="pres">
      <dgm:prSet presAssocID="{22F96A80-685C-4B80-812D-56CFE26C9F6B}" presName="chevron1" presStyleLbl="alignNode1" presStyleIdx="7" presStyleCnt="14"/>
      <dgm:spPr/>
    </dgm:pt>
    <dgm:pt modelId="{9CCE2877-08B5-4273-A45F-D269B9AAD4C9}" type="pres">
      <dgm:prSet presAssocID="{22F96A80-685C-4B80-812D-56CFE26C9F6B}" presName="chevron2" presStyleLbl="alignNode1" presStyleIdx="8" presStyleCnt="14"/>
      <dgm:spPr/>
    </dgm:pt>
    <dgm:pt modelId="{CF591DB5-0ADF-4A40-9F58-DD137E21FA3E}" type="pres">
      <dgm:prSet presAssocID="{22F96A80-685C-4B80-812D-56CFE26C9F6B}" presName="chevron3" presStyleLbl="alignNode1" presStyleIdx="9" presStyleCnt="14"/>
      <dgm:spPr/>
    </dgm:pt>
    <dgm:pt modelId="{C15B3AD3-77A6-4233-BEAE-0F7E6019EEA9}" type="pres">
      <dgm:prSet presAssocID="{22F96A80-685C-4B80-812D-56CFE26C9F6B}" presName="chevron4" presStyleLbl="alignNode1" presStyleIdx="10" presStyleCnt="14"/>
      <dgm:spPr/>
    </dgm:pt>
    <dgm:pt modelId="{60C6DE0C-524E-4E38-B78D-4AD1119F7864}" type="pres">
      <dgm:prSet presAssocID="{22F96A80-685C-4B80-812D-56CFE26C9F6B}" presName="chevron5" presStyleLbl="alignNode1" presStyleIdx="11" presStyleCnt="14"/>
      <dgm:spPr/>
    </dgm:pt>
    <dgm:pt modelId="{463E20AA-F46F-4DD8-99F5-5273E8A8B439}" type="pres">
      <dgm:prSet presAssocID="{22F96A80-685C-4B80-812D-56CFE26C9F6B}" presName="chevron6" presStyleLbl="alignNode1" presStyleIdx="12" presStyleCnt="14"/>
      <dgm:spPr/>
    </dgm:pt>
    <dgm:pt modelId="{BF584AE9-8907-4955-BCEC-AF612CF88BDF}" type="pres">
      <dgm:prSet presAssocID="{22F96A80-685C-4B80-812D-56CFE26C9F6B}" presName="chevron7" presStyleLbl="alignNode1" presStyleIdx="13" presStyleCnt="14"/>
      <dgm:spPr/>
    </dgm:pt>
    <dgm:pt modelId="{116011B4-3951-45CF-A978-8F79FF189BA7}" type="pres">
      <dgm:prSet presAssocID="{22F96A80-685C-4B80-812D-56CFE26C9F6B}" presName="childtext" presStyleLbl="solidFgAcc1" presStyleIdx="1" presStyleCnt="2" custScaleX="86528" custScaleY="62280">
        <dgm:presLayoutVars>
          <dgm:chMax/>
          <dgm:chPref val="0"/>
          <dgm:bulletEnabled val="1"/>
        </dgm:presLayoutVars>
      </dgm:prSet>
      <dgm:spPr/>
    </dgm:pt>
  </dgm:ptLst>
  <dgm:cxnLst>
    <dgm:cxn modelId="{63C81E19-A662-4B54-8AB6-3E2DDE5C90CA}" type="presOf" srcId="{BDB69FF8-A392-47BB-90D0-3EC3503985B2}" destId="{0CFC29E1-982B-41B7-B968-5EB6B8995E3D}" srcOrd="0" destOrd="0" presId="urn:microsoft.com/office/officeart/2008/layout/VerticalAccentList"/>
    <dgm:cxn modelId="{49A6CE24-C6DB-430C-97A2-2D91CE2675F6}" type="presOf" srcId="{22F96A80-685C-4B80-812D-56CFE26C9F6B}" destId="{F2D5D215-6B7C-45C6-95F2-2918B04F8871}" srcOrd="0" destOrd="0" presId="urn:microsoft.com/office/officeart/2008/layout/VerticalAccentList"/>
    <dgm:cxn modelId="{2B2E7A51-D192-4BA0-AC0E-56176218BC6B}" type="presOf" srcId="{33100388-13CD-4FF4-A26B-B125C0DAB81F}" destId="{47412C49-B75F-499C-96BD-09CC387844AE}" srcOrd="0" destOrd="0" presId="urn:microsoft.com/office/officeart/2008/layout/VerticalAccentList"/>
    <dgm:cxn modelId="{F7609D51-B22A-4BD9-8B05-FBC918187BE8}" srcId="{33100388-13CD-4FF4-A26B-B125C0DAB81F}" destId="{22F96A80-685C-4B80-812D-56CFE26C9F6B}" srcOrd="1" destOrd="0" parTransId="{BF4FC07B-B624-4146-AA3A-D9C8810A0401}" sibTransId="{119D309E-184B-4550-915D-39223A1FC145}"/>
    <dgm:cxn modelId="{B0642C56-1F50-4651-8267-06B755AE8710}" srcId="{33100388-13CD-4FF4-A26B-B125C0DAB81F}" destId="{BDB69FF8-A392-47BB-90D0-3EC3503985B2}" srcOrd="0" destOrd="0" parTransId="{A43B85BC-948E-441D-A488-07510B61CCE1}" sibTransId="{7812782E-6EA9-49F7-8D13-07A2058CC190}"/>
    <dgm:cxn modelId="{CE99F359-58F7-43E6-8648-CA8D9F608E9D}" srcId="{BDB69FF8-A392-47BB-90D0-3EC3503985B2}" destId="{F74500D8-7B37-4696-8ED6-A93F8E5D44E2}" srcOrd="0" destOrd="0" parTransId="{1792840B-BD07-4022-B5AE-5C1CF42C86DE}" sibTransId="{11D58CDC-193E-4C15-B52F-2132251AE118}"/>
    <dgm:cxn modelId="{B5210E7E-E507-49B1-ADA7-33E0E3B0CC16}" type="presOf" srcId="{F74500D8-7B37-4696-8ED6-A93F8E5D44E2}" destId="{6E18751C-8464-411A-BFC5-D44CEC01A18E}" srcOrd="0" destOrd="0" presId="urn:microsoft.com/office/officeart/2008/layout/VerticalAccentList"/>
    <dgm:cxn modelId="{7CBECC89-577A-4CBF-AF1F-E992484DDB74}" srcId="{22F96A80-685C-4B80-812D-56CFE26C9F6B}" destId="{F5E3481E-1A68-497D-9D9E-AE4731835FDD}" srcOrd="0" destOrd="0" parTransId="{8536A406-15B3-4891-B2E6-E6E07E1D6748}" sibTransId="{DBDDA2C6-B785-47C4-B260-65947440949A}"/>
    <dgm:cxn modelId="{58B7BCF2-3807-421B-9286-B996CD19C0D2}" type="presOf" srcId="{F5E3481E-1A68-497D-9D9E-AE4731835FDD}" destId="{116011B4-3951-45CF-A978-8F79FF189BA7}" srcOrd="0" destOrd="0" presId="urn:microsoft.com/office/officeart/2008/layout/VerticalAccentList"/>
    <dgm:cxn modelId="{6FB8026F-D99C-4C48-BD65-805D363B38E3}" type="presParOf" srcId="{47412C49-B75F-499C-96BD-09CC387844AE}" destId="{B136A22B-AA06-45CD-81B3-4377B00098C9}" srcOrd="0" destOrd="0" presId="urn:microsoft.com/office/officeart/2008/layout/VerticalAccentList"/>
    <dgm:cxn modelId="{18B6F71F-6F9B-4431-881E-349DF99EB605}" type="presParOf" srcId="{B136A22B-AA06-45CD-81B3-4377B00098C9}" destId="{0CFC29E1-982B-41B7-B968-5EB6B8995E3D}" srcOrd="0" destOrd="0" presId="urn:microsoft.com/office/officeart/2008/layout/VerticalAccentList"/>
    <dgm:cxn modelId="{DC56B4D4-570B-438B-9BC7-003DE4A58253}" type="presParOf" srcId="{47412C49-B75F-499C-96BD-09CC387844AE}" destId="{929378F8-E3D7-4DB2-9822-71BA9C9125C7}" srcOrd="1" destOrd="0" presId="urn:microsoft.com/office/officeart/2008/layout/VerticalAccentList"/>
    <dgm:cxn modelId="{29E118D8-0537-42F2-8B59-755EBCA7EF35}" type="presParOf" srcId="{929378F8-E3D7-4DB2-9822-71BA9C9125C7}" destId="{B26F728E-11B3-4CC6-BE56-016C5BD87288}" srcOrd="0" destOrd="0" presId="urn:microsoft.com/office/officeart/2008/layout/VerticalAccentList"/>
    <dgm:cxn modelId="{C731D8AA-9316-459F-AE98-E1F1E129BC50}" type="presParOf" srcId="{929378F8-E3D7-4DB2-9822-71BA9C9125C7}" destId="{1CA8CF13-8227-4087-A590-8350CD2B346B}" srcOrd="1" destOrd="0" presId="urn:microsoft.com/office/officeart/2008/layout/VerticalAccentList"/>
    <dgm:cxn modelId="{5A70763B-91B7-4615-9DAE-25EF0496B53B}" type="presParOf" srcId="{929378F8-E3D7-4DB2-9822-71BA9C9125C7}" destId="{6DC4CC83-3E27-40C7-AAC2-B2F0D07E787A}" srcOrd="2" destOrd="0" presId="urn:microsoft.com/office/officeart/2008/layout/VerticalAccentList"/>
    <dgm:cxn modelId="{590952FE-FC33-4D26-9D01-4E600114D168}" type="presParOf" srcId="{929378F8-E3D7-4DB2-9822-71BA9C9125C7}" destId="{E9759C53-BA26-4EF6-9FFE-330921016378}" srcOrd="3" destOrd="0" presId="urn:microsoft.com/office/officeart/2008/layout/VerticalAccentList"/>
    <dgm:cxn modelId="{A03D7288-596B-4F4D-9BCF-81695911917C}" type="presParOf" srcId="{929378F8-E3D7-4DB2-9822-71BA9C9125C7}" destId="{3F727958-AF97-42E2-A67D-430F27E0A759}" srcOrd="4" destOrd="0" presId="urn:microsoft.com/office/officeart/2008/layout/VerticalAccentList"/>
    <dgm:cxn modelId="{765F4631-8CEA-477F-A8BA-18732B06DD26}" type="presParOf" srcId="{929378F8-E3D7-4DB2-9822-71BA9C9125C7}" destId="{AA423FA2-D033-4931-B89D-FD21990B4D36}" srcOrd="5" destOrd="0" presId="urn:microsoft.com/office/officeart/2008/layout/VerticalAccentList"/>
    <dgm:cxn modelId="{A75EA45A-F5A4-44FC-9ABC-150B8539E226}" type="presParOf" srcId="{929378F8-E3D7-4DB2-9822-71BA9C9125C7}" destId="{DA29B4E2-7DCA-48C5-A33B-B3854CE09B31}" srcOrd="6" destOrd="0" presId="urn:microsoft.com/office/officeart/2008/layout/VerticalAccentList"/>
    <dgm:cxn modelId="{6F8C351E-A89B-4E10-B32D-2F9B5B4823CB}" type="presParOf" srcId="{929378F8-E3D7-4DB2-9822-71BA9C9125C7}" destId="{6E18751C-8464-411A-BFC5-D44CEC01A18E}" srcOrd="7" destOrd="0" presId="urn:microsoft.com/office/officeart/2008/layout/VerticalAccentList"/>
    <dgm:cxn modelId="{24315FCA-8824-4421-B4CA-B4FEA4728E20}" type="presParOf" srcId="{47412C49-B75F-499C-96BD-09CC387844AE}" destId="{55E65ABB-C42F-4220-83F6-1584BF7F1F8F}" srcOrd="2" destOrd="0" presId="urn:microsoft.com/office/officeart/2008/layout/VerticalAccentList"/>
    <dgm:cxn modelId="{386E3D93-24E3-4118-B014-651E63267230}" type="presParOf" srcId="{47412C49-B75F-499C-96BD-09CC387844AE}" destId="{A5F75D9B-B1A5-4CAD-9FE4-3A65CD274CD0}" srcOrd="3" destOrd="0" presId="urn:microsoft.com/office/officeart/2008/layout/VerticalAccentList"/>
    <dgm:cxn modelId="{35B76D8D-7A62-4373-AF0E-EC6F8FF72C79}" type="presParOf" srcId="{A5F75D9B-B1A5-4CAD-9FE4-3A65CD274CD0}" destId="{F2D5D215-6B7C-45C6-95F2-2918B04F8871}" srcOrd="0" destOrd="0" presId="urn:microsoft.com/office/officeart/2008/layout/VerticalAccentList"/>
    <dgm:cxn modelId="{CFEE1B87-5403-4E8E-8711-A4D06538E5A5}" type="presParOf" srcId="{47412C49-B75F-499C-96BD-09CC387844AE}" destId="{37270AAC-3BE0-46B1-A45A-08CD9F7C35EE}" srcOrd="4" destOrd="0" presId="urn:microsoft.com/office/officeart/2008/layout/VerticalAccentList"/>
    <dgm:cxn modelId="{BB1FAFDE-79C8-4F41-988E-73535F704A82}" type="presParOf" srcId="{37270AAC-3BE0-46B1-A45A-08CD9F7C35EE}" destId="{8CBF01F5-02E2-43B9-839B-8EB298A11001}" srcOrd="0" destOrd="0" presId="urn:microsoft.com/office/officeart/2008/layout/VerticalAccentList"/>
    <dgm:cxn modelId="{4C83F172-A29E-4D34-AFE0-9AE4E2C1C746}" type="presParOf" srcId="{37270AAC-3BE0-46B1-A45A-08CD9F7C35EE}" destId="{9CCE2877-08B5-4273-A45F-D269B9AAD4C9}" srcOrd="1" destOrd="0" presId="urn:microsoft.com/office/officeart/2008/layout/VerticalAccentList"/>
    <dgm:cxn modelId="{D2EA0258-3ACE-4F36-A47B-F8A2C8353E98}" type="presParOf" srcId="{37270AAC-3BE0-46B1-A45A-08CD9F7C35EE}" destId="{CF591DB5-0ADF-4A40-9F58-DD137E21FA3E}" srcOrd="2" destOrd="0" presId="urn:microsoft.com/office/officeart/2008/layout/VerticalAccentList"/>
    <dgm:cxn modelId="{A6E43128-BEEE-4F79-9BEB-CAA89802CA74}" type="presParOf" srcId="{37270AAC-3BE0-46B1-A45A-08CD9F7C35EE}" destId="{C15B3AD3-77A6-4233-BEAE-0F7E6019EEA9}" srcOrd="3" destOrd="0" presId="urn:microsoft.com/office/officeart/2008/layout/VerticalAccentList"/>
    <dgm:cxn modelId="{C558A2B1-A472-49D1-AD2C-00D1A72B0998}" type="presParOf" srcId="{37270AAC-3BE0-46B1-A45A-08CD9F7C35EE}" destId="{60C6DE0C-524E-4E38-B78D-4AD1119F7864}" srcOrd="4" destOrd="0" presId="urn:microsoft.com/office/officeart/2008/layout/VerticalAccentList"/>
    <dgm:cxn modelId="{3F888CC8-1286-4782-997C-A16D28B790E7}" type="presParOf" srcId="{37270AAC-3BE0-46B1-A45A-08CD9F7C35EE}" destId="{463E20AA-F46F-4DD8-99F5-5273E8A8B439}" srcOrd="5" destOrd="0" presId="urn:microsoft.com/office/officeart/2008/layout/VerticalAccentList"/>
    <dgm:cxn modelId="{8192F1F6-1A2B-4782-A311-60C34CA57630}" type="presParOf" srcId="{37270AAC-3BE0-46B1-A45A-08CD9F7C35EE}" destId="{BF584AE9-8907-4955-BCEC-AF612CF88BDF}" srcOrd="6" destOrd="0" presId="urn:microsoft.com/office/officeart/2008/layout/VerticalAccentList"/>
    <dgm:cxn modelId="{606FC865-8A01-4197-80E2-AEA13FE4231D}" type="presParOf" srcId="{37270AAC-3BE0-46B1-A45A-08CD9F7C35EE}" destId="{116011B4-3951-45CF-A978-8F79FF189BA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04E22-A7C5-4416-9867-8271138C99F1}">
      <dsp:nvSpPr>
        <dsp:cNvPr id="0" name=""/>
        <dsp:cNvSpPr/>
      </dsp:nvSpPr>
      <dsp:spPr>
        <a:xfrm>
          <a:off x="1303109" y="1763"/>
          <a:ext cx="6118317" cy="556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eorgia" panose="02040502050405020303" pitchFamily="18" charset="0"/>
              <a:cs typeface="Arial" panose="020B0604020202020204" pitchFamily="34" charset="0"/>
            </a:rPr>
            <a:t>Leadership Champions</a:t>
          </a:r>
        </a:p>
      </dsp:txBody>
      <dsp:txXfrm>
        <a:off x="1303109" y="1763"/>
        <a:ext cx="6118317" cy="556210"/>
      </dsp:txXfrm>
    </dsp:sp>
    <dsp:sp modelId="{88D14918-B35B-4280-BF2D-BB62ADDB9598}">
      <dsp:nvSpPr>
        <dsp:cNvPr id="0" name=""/>
        <dsp:cNvSpPr/>
      </dsp:nvSpPr>
      <dsp:spPr>
        <a:xfrm>
          <a:off x="2542308" y="557974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240E5-20F8-4754-BECD-38D40AAD9D4C}">
      <dsp:nvSpPr>
        <dsp:cNvPr id="0" name=""/>
        <dsp:cNvSpPr/>
      </dsp:nvSpPr>
      <dsp:spPr>
        <a:xfrm>
          <a:off x="3402272" y="557974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432917"/>
            <a:satOff val="-2500"/>
            <a:lumOff val="657"/>
            <a:alphaOff val="0"/>
          </a:schemeClr>
        </a:solidFill>
        <a:ln w="25400" cap="flat" cmpd="sng" algn="ctr">
          <a:solidFill>
            <a:schemeClr val="accent5">
              <a:hueOff val="432917"/>
              <a:satOff val="-2500"/>
              <a:lumOff val="6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229A8B-E695-4D4B-95A0-0D5B11B30B54}">
      <dsp:nvSpPr>
        <dsp:cNvPr id="0" name=""/>
        <dsp:cNvSpPr/>
      </dsp:nvSpPr>
      <dsp:spPr>
        <a:xfrm>
          <a:off x="4262915" y="557974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865833"/>
            <a:satOff val="-5000"/>
            <a:lumOff val="1314"/>
            <a:alphaOff val="0"/>
          </a:schemeClr>
        </a:solidFill>
        <a:ln w="25400" cap="flat" cmpd="sng" algn="ctr">
          <a:solidFill>
            <a:schemeClr val="accent5">
              <a:hueOff val="865833"/>
              <a:satOff val="-5000"/>
              <a:lumOff val="1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EC08A-AEFE-4A52-B3AD-EE141DF9723F}">
      <dsp:nvSpPr>
        <dsp:cNvPr id="0" name=""/>
        <dsp:cNvSpPr/>
      </dsp:nvSpPr>
      <dsp:spPr>
        <a:xfrm>
          <a:off x="5122879" y="557974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1298750"/>
            <a:satOff val="-7500"/>
            <a:lumOff val="1970"/>
            <a:alphaOff val="0"/>
          </a:schemeClr>
        </a:solidFill>
        <a:ln w="25400" cap="flat" cmpd="sng" algn="ctr">
          <a:solidFill>
            <a:schemeClr val="accent5">
              <a:hueOff val="1298750"/>
              <a:satOff val="-7500"/>
              <a:lumOff val="19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9F141-B956-4B2F-BF20-ABF3ECCF698A}">
      <dsp:nvSpPr>
        <dsp:cNvPr id="0" name=""/>
        <dsp:cNvSpPr/>
      </dsp:nvSpPr>
      <dsp:spPr>
        <a:xfrm>
          <a:off x="5983522" y="557974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1731667"/>
            <a:satOff val="-9999"/>
            <a:lumOff val="2627"/>
            <a:alphaOff val="0"/>
          </a:schemeClr>
        </a:solidFill>
        <a:ln w="25400" cap="flat" cmpd="sng" algn="ctr">
          <a:solidFill>
            <a:schemeClr val="accent5">
              <a:hueOff val="1731667"/>
              <a:satOff val="-9999"/>
              <a:lumOff val="26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50137-69FF-4B85-9293-5C77B42A55A7}">
      <dsp:nvSpPr>
        <dsp:cNvPr id="0" name=""/>
        <dsp:cNvSpPr/>
      </dsp:nvSpPr>
      <dsp:spPr>
        <a:xfrm>
          <a:off x="6843485" y="557974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2164583"/>
            <a:satOff val="-12499"/>
            <a:lumOff val="3284"/>
            <a:alphaOff val="0"/>
          </a:schemeClr>
        </a:solidFill>
        <a:ln w="25400" cap="flat" cmpd="sng" algn="ctr">
          <a:solidFill>
            <a:schemeClr val="accent5">
              <a:hueOff val="2164583"/>
              <a:satOff val="-12499"/>
              <a:lumOff val="32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912BE-D933-4528-8E94-CB3863B73FBD}">
      <dsp:nvSpPr>
        <dsp:cNvPr id="0" name=""/>
        <dsp:cNvSpPr/>
      </dsp:nvSpPr>
      <dsp:spPr>
        <a:xfrm>
          <a:off x="7704129" y="557974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2597500"/>
            <a:satOff val="-14999"/>
            <a:lumOff val="3941"/>
            <a:alphaOff val="0"/>
          </a:schemeClr>
        </a:solidFill>
        <a:ln w="25400" cap="flat" cmpd="sng" algn="ctr">
          <a:solidFill>
            <a:schemeClr val="accent5">
              <a:hueOff val="2597500"/>
              <a:satOff val="-14999"/>
              <a:lumOff val="3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7A489-628C-4A3B-A791-743035C5828F}">
      <dsp:nvSpPr>
        <dsp:cNvPr id="0" name=""/>
        <dsp:cNvSpPr/>
      </dsp:nvSpPr>
      <dsp:spPr>
        <a:xfrm>
          <a:off x="1303109" y="667841"/>
          <a:ext cx="8676254" cy="91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Promote continued partnership and a shared vision to improve oral health outcomes amongst Medicaid beneficiaries.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03109" y="667841"/>
        <a:ext cx="8676254" cy="913288"/>
      </dsp:txXfrm>
    </dsp:sp>
    <dsp:sp modelId="{C3A79E2F-D28A-4D5D-89C7-F89D36024CAD}">
      <dsp:nvSpPr>
        <dsp:cNvPr id="0" name=""/>
        <dsp:cNvSpPr/>
      </dsp:nvSpPr>
      <dsp:spPr>
        <a:xfrm>
          <a:off x="1303109" y="1753617"/>
          <a:ext cx="6118317" cy="556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eorgia" panose="02040502050405020303" pitchFamily="18" charset="0"/>
              <a:cs typeface="Arial" panose="020B0604020202020204" pitchFamily="34" charset="0"/>
            </a:rPr>
            <a:t>Collaboration </a:t>
          </a:r>
        </a:p>
      </dsp:txBody>
      <dsp:txXfrm>
        <a:off x="1303109" y="1753617"/>
        <a:ext cx="6118317" cy="556210"/>
      </dsp:txXfrm>
    </dsp:sp>
    <dsp:sp modelId="{B56348D4-515D-4D20-B820-9C1EDE39FD7A}">
      <dsp:nvSpPr>
        <dsp:cNvPr id="0" name=""/>
        <dsp:cNvSpPr/>
      </dsp:nvSpPr>
      <dsp:spPr>
        <a:xfrm>
          <a:off x="2542308" y="2309828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3030416"/>
            <a:satOff val="-17499"/>
            <a:lumOff val="4598"/>
            <a:alphaOff val="0"/>
          </a:schemeClr>
        </a:solidFill>
        <a:ln w="25400" cap="flat" cmpd="sng" algn="ctr">
          <a:solidFill>
            <a:schemeClr val="accent5">
              <a:hueOff val="3030416"/>
              <a:satOff val="-17499"/>
              <a:lumOff val="45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A6992-7D05-4724-BD14-DB36E24DD237}">
      <dsp:nvSpPr>
        <dsp:cNvPr id="0" name=""/>
        <dsp:cNvSpPr/>
      </dsp:nvSpPr>
      <dsp:spPr>
        <a:xfrm>
          <a:off x="3402272" y="2309828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3463333"/>
            <a:satOff val="-19999"/>
            <a:lumOff val="5254"/>
            <a:alphaOff val="0"/>
          </a:schemeClr>
        </a:solidFill>
        <a:ln w="25400" cap="flat" cmpd="sng" algn="ctr">
          <a:solidFill>
            <a:schemeClr val="accent5">
              <a:hueOff val="3463333"/>
              <a:satOff val="-19999"/>
              <a:lumOff val="52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65493-7653-415D-956F-F88379AFC0BC}">
      <dsp:nvSpPr>
        <dsp:cNvPr id="0" name=""/>
        <dsp:cNvSpPr/>
      </dsp:nvSpPr>
      <dsp:spPr>
        <a:xfrm>
          <a:off x="4262915" y="2309828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3896250"/>
            <a:satOff val="-22499"/>
            <a:lumOff val="5911"/>
            <a:alphaOff val="0"/>
          </a:schemeClr>
        </a:solidFill>
        <a:ln w="25400" cap="flat" cmpd="sng" algn="ctr">
          <a:solidFill>
            <a:schemeClr val="accent5">
              <a:hueOff val="3896250"/>
              <a:satOff val="-22499"/>
              <a:lumOff val="59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C3012-AD7C-492B-9074-8AF03709D97C}">
      <dsp:nvSpPr>
        <dsp:cNvPr id="0" name=""/>
        <dsp:cNvSpPr/>
      </dsp:nvSpPr>
      <dsp:spPr>
        <a:xfrm>
          <a:off x="5122879" y="2309828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4329166"/>
            <a:satOff val="-24999"/>
            <a:lumOff val="6568"/>
            <a:alphaOff val="0"/>
          </a:schemeClr>
        </a:solidFill>
        <a:ln w="25400" cap="flat" cmpd="sng" algn="ctr">
          <a:solidFill>
            <a:schemeClr val="accent5">
              <a:hueOff val="4329166"/>
              <a:satOff val="-24999"/>
              <a:lumOff val="6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AF6A7-D5AC-43EC-BF14-7CD30C1B50AD}">
      <dsp:nvSpPr>
        <dsp:cNvPr id="0" name=""/>
        <dsp:cNvSpPr/>
      </dsp:nvSpPr>
      <dsp:spPr>
        <a:xfrm>
          <a:off x="5983522" y="2309828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4762083"/>
            <a:satOff val="-27498"/>
            <a:lumOff val="7225"/>
            <a:alphaOff val="0"/>
          </a:schemeClr>
        </a:solidFill>
        <a:ln w="25400" cap="flat" cmpd="sng" algn="ctr">
          <a:solidFill>
            <a:schemeClr val="accent5">
              <a:hueOff val="4762083"/>
              <a:satOff val="-27498"/>
              <a:lumOff val="72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B4CD4-5D14-401D-A417-FB30BEA28357}">
      <dsp:nvSpPr>
        <dsp:cNvPr id="0" name=""/>
        <dsp:cNvSpPr/>
      </dsp:nvSpPr>
      <dsp:spPr>
        <a:xfrm>
          <a:off x="6843485" y="2309828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5195000"/>
            <a:satOff val="-29998"/>
            <a:lumOff val="7882"/>
            <a:alphaOff val="0"/>
          </a:schemeClr>
        </a:solidFill>
        <a:ln w="25400" cap="flat" cmpd="sng" algn="ctr">
          <a:solidFill>
            <a:schemeClr val="accent5">
              <a:hueOff val="5195000"/>
              <a:satOff val="-29998"/>
              <a:lumOff val="7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203D7-28F3-4BF4-B549-B6842551C890}">
      <dsp:nvSpPr>
        <dsp:cNvPr id="0" name=""/>
        <dsp:cNvSpPr/>
      </dsp:nvSpPr>
      <dsp:spPr>
        <a:xfrm>
          <a:off x="7704129" y="2309828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5627916"/>
            <a:satOff val="-32498"/>
            <a:lumOff val="8538"/>
            <a:alphaOff val="0"/>
          </a:schemeClr>
        </a:solidFill>
        <a:ln w="25400" cap="flat" cmpd="sng" algn="ctr">
          <a:solidFill>
            <a:schemeClr val="accent5">
              <a:hueOff val="5627916"/>
              <a:satOff val="-32498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6BC6C-9D28-4AEF-93D4-5A3BFB875084}">
      <dsp:nvSpPr>
        <dsp:cNvPr id="0" name=""/>
        <dsp:cNvSpPr/>
      </dsp:nvSpPr>
      <dsp:spPr>
        <a:xfrm>
          <a:off x="1303109" y="2419695"/>
          <a:ext cx="8676254" cy="91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4329166"/>
              <a:satOff val="-24999"/>
              <a:lumOff val="6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Engage in state-based teams to establish strategic goals.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Participate in a Collaborative (quarterly) with CMS. </a:t>
          </a:r>
        </a:p>
      </dsp:txBody>
      <dsp:txXfrm>
        <a:off x="1303109" y="2419695"/>
        <a:ext cx="8676254" cy="913288"/>
      </dsp:txXfrm>
    </dsp:sp>
    <dsp:sp modelId="{EF411461-8611-4120-A187-1DF30BDAC204}">
      <dsp:nvSpPr>
        <dsp:cNvPr id="0" name=""/>
        <dsp:cNvSpPr/>
      </dsp:nvSpPr>
      <dsp:spPr>
        <a:xfrm>
          <a:off x="1303109" y="3505471"/>
          <a:ext cx="6118317" cy="556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eorgia" panose="02040502050405020303" pitchFamily="18" charset="0"/>
              <a:cs typeface="Arial" panose="020B0604020202020204" pitchFamily="34" charset="0"/>
            </a:rPr>
            <a:t>Evaluation (Data) </a:t>
          </a:r>
        </a:p>
      </dsp:txBody>
      <dsp:txXfrm>
        <a:off x="1303109" y="3505471"/>
        <a:ext cx="6118317" cy="556210"/>
      </dsp:txXfrm>
    </dsp:sp>
    <dsp:sp modelId="{8094FE6E-AC82-400D-A7BD-7FD91C68EE17}">
      <dsp:nvSpPr>
        <dsp:cNvPr id="0" name=""/>
        <dsp:cNvSpPr/>
      </dsp:nvSpPr>
      <dsp:spPr>
        <a:xfrm>
          <a:off x="2542308" y="4061682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6060833"/>
            <a:satOff val="-34998"/>
            <a:lumOff val="9195"/>
            <a:alphaOff val="0"/>
          </a:schemeClr>
        </a:solidFill>
        <a:ln w="25400" cap="flat" cmpd="sng" algn="ctr">
          <a:solidFill>
            <a:schemeClr val="accent5">
              <a:hueOff val="6060833"/>
              <a:satOff val="-34998"/>
              <a:lumOff val="9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AAC49C-22F4-4A7C-851C-461F2C773CEB}">
      <dsp:nvSpPr>
        <dsp:cNvPr id="0" name=""/>
        <dsp:cNvSpPr/>
      </dsp:nvSpPr>
      <dsp:spPr>
        <a:xfrm>
          <a:off x="3402272" y="4061682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6493749"/>
            <a:satOff val="-37498"/>
            <a:lumOff val="9852"/>
            <a:alphaOff val="0"/>
          </a:schemeClr>
        </a:solidFill>
        <a:ln w="25400" cap="flat" cmpd="sng" algn="ctr">
          <a:solidFill>
            <a:schemeClr val="accent5">
              <a:hueOff val="6493749"/>
              <a:satOff val="-37498"/>
              <a:lumOff val="98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88B2D-67AF-41C6-921F-365EF7054219}">
      <dsp:nvSpPr>
        <dsp:cNvPr id="0" name=""/>
        <dsp:cNvSpPr/>
      </dsp:nvSpPr>
      <dsp:spPr>
        <a:xfrm>
          <a:off x="4262915" y="4061682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6926666"/>
            <a:satOff val="-39998"/>
            <a:lumOff val="10509"/>
            <a:alphaOff val="0"/>
          </a:schemeClr>
        </a:solidFill>
        <a:ln w="25400" cap="flat" cmpd="sng" algn="ctr">
          <a:solidFill>
            <a:schemeClr val="accent5">
              <a:hueOff val="6926666"/>
              <a:satOff val="-39998"/>
              <a:lumOff val="10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430E0-E2D8-4776-A094-876F613ADA84}">
      <dsp:nvSpPr>
        <dsp:cNvPr id="0" name=""/>
        <dsp:cNvSpPr/>
      </dsp:nvSpPr>
      <dsp:spPr>
        <a:xfrm>
          <a:off x="5122879" y="4061682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7359583"/>
            <a:satOff val="-42497"/>
            <a:lumOff val="11166"/>
            <a:alphaOff val="0"/>
          </a:schemeClr>
        </a:solidFill>
        <a:ln w="25400" cap="flat" cmpd="sng" algn="ctr">
          <a:solidFill>
            <a:schemeClr val="accent5">
              <a:hueOff val="7359583"/>
              <a:satOff val="-42497"/>
              <a:lumOff val="111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7DA1F-E559-4EBF-B125-11D0A28C7044}">
      <dsp:nvSpPr>
        <dsp:cNvPr id="0" name=""/>
        <dsp:cNvSpPr/>
      </dsp:nvSpPr>
      <dsp:spPr>
        <a:xfrm>
          <a:off x="5983522" y="4061682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7792499"/>
            <a:satOff val="-44997"/>
            <a:lumOff val="11822"/>
            <a:alphaOff val="0"/>
          </a:schemeClr>
        </a:solidFill>
        <a:ln w="25400" cap="flat" cmpd="sng" algn="ctr">
          <a:solidFill>
            <a:schemeClr val="accent5">
              <a:hueOff val="7792499"/>
              <a:satOff val="-44997"/>
              <a:lumOff val="118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4C97A-8CE8-4AA9-A862-1F7E05A52112}">
      <dsp:nvSpPr>
        <dsp:cNvPr id="0" name=""/>
        <dsp:cNvSpPr/>
      </dsp:nvSpPr>
      <dsp:spPr>
        <a:xfrm>
          <a:off x="6843485" y="4061682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8225415"/>
            <a:satOff val="-47497"/>
            <a:lumOff val="12479"/>
            <a:alphaOff val="0"/>
          </a:schemeClr>
        </a:solidFill>
        <a:ln w="25400" cap="flat" cmpd="sng" algn="ctr">
          <a:solidFill>
            <a:schemeClr val="accent5">
              <a:hueOff val="8225415"/>
              <a:satOff val="-47497"/>
              <a:lumOff val="124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D5765-0447-4C79-8DFD-394A9F05F7B8}">
      <dsp:nvSpPr>
        <dsp:cNvPr id="0" name=""/>
        <dsp:cNvSpPr/>
      </dsp:nvSpPr>
      <dsp:spPr>
        <a:xfrm>
          <a:off x="7704129" y="4061682"/>
          <a:ext cx="1431686" cy="1133021"/>
        </a:xfrm>
        <a:prstGeom prst="chevron">
          <a:avLst>
            <a:gd name="adj" fmla="val 70610"/>
          </a:avLst>
        </a:prstGeom>
        <a:solidFill>
          <a:schemeClr val="accent5">
            <a:hueOff val="8658333"/>
            <a:satOff val="-49997"/>
            <a:lumOff val="13136"/>
            <a:alphaOff val="0"/>
          </a:schemeClr>
        </a:solidFill>
        <a:ln w="25400" cap="flat" cmpd="sng" algn="ctr">
          <a:solidFill>
            <a:schemeClr val="accent5">
              <a:hueOff val="8658333"/>
              <a:satOff val="-49997"/>
              <a:lumOff val="131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57800-8C78-4373-A40E-68834C06E82B}">
      <dsp:nvSpPr>
        <dsp:cNvPr id="0" name=""/>
        <dsp:cNvSpPr/>
      </dsp:nvSpPr>
      <dsp:spPr>
        <a:xfrm>
          <a:off x="1303109" y="4171549"/>
          <a:ext cx="8676254" cy="91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8658333"/>
              <a:satOff val="-49997"/>
              <a:lumOff val="131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eorgia" panose="02040502050405020303" pitchFamily="18" charset="0"/>
              <a:cs typeface="Arial" panose="020B0604020202020204" pitchFamily="34" charset="0"/>
            </a:rPr>
            <a:t>Establish Medicaid data / surveillance analysis to achieve goals and monitor trends.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eorgia" panose="02040502050405020303" pitchFamily="18" charset="0"/>
              <a:cs typeface="Arial" panose="020B0604020202020204" pitchFamily="34" charset="0"/>
            </a:rPr>
            <a:t>Engage in evaluation practices (state-based &amp; within the Collaborative).  </a:t>
          </a:r>
        </a:p>
      </dsp:txBody>
      <dsp:txXfrm>
        <a:off x="1303109" y="4171549"/>
        <a:ext cx="8676254" cy="913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C29E1-982B-41B7-B968-5EB6B8995E3D}">
      <dsp:nvSpPr>
        <dsp:cNvPr id="0" name=""/>
        <dsp:cNvSpPr/>
      </dsp:nvSpPr>
      <dsp:spPr>
        <a:xfrm>
          <a:off x="902267" y="2185"/>
          <a:ext cx="8862500" cy="805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eorgia" panose="02040502050405020303" pitchFamily="18" charset="0"/>
              <a:cs typeface="Arial"/>
            </a:rPr>
            <a:t>Engagement</a:t>
          </a:r>
        </a:p>
      </dsp:txBody>
      <dsp:txXfrm>
        <a:off x="902267" y="2185"/>
        <a:ext cx="8862500" cy="805681"/>
      </dsp:txXfrm>
    </dsp:sp>
    <dsp:sp modelId="{B26F728E-11B3-4CC6-BE56-016C5BD87288}">
      <dsp:nvSpPr>
        <dsp:cNvPr id="0" name=""/>
        <dsp:cNvSpPr/>
      </dsp:nvSpPr>
      <dsp:spPr>
        <a:xfrm>
          <a:off x="902267" y="807867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8CF13-8227-4087-A590-8350CD2B346B}">
      <dsp:nvSpPr>
        <dsp:cNvPr id="0" name=""/>
        <dsp:cNvSpPr/>
      </dsp:nvSpPr>
      <dsp:spPr>
        <a:xfrm>
          <a:off x="2147940" y="807867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105322"/>
            <a:satOff val="-127"/>
            <a:lumOff val="-15"/>
            <a:alphaOff val="0"/>
          </a:schemeClr>
        </a:solidFill>
        <a:ln w="25400" cap="flat" cmpd="sng" algn="ctr">
          <a:solidFill>
            <a:schemeClr val="accent3">
              <a:hueOff val="105322"/>
              <a:satOff val="-127"/>
              <a:lumOff val="-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4CC83-3E27-40C7-AAC2-B2F0D07E787A}">
      <dsp:nvSpPr>
        <dsp:cNvPr id="0" name=""/>
        <dsp:cNvSpPr/>
      </dsp:nvSpPr>
      <dsp:spPr>
        <a:xfrm>
          <a:off x="3394599" y="807867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210644"/>
            <a:satOff val="-254"/>
            <a:lumOff val="-30"/>
            <a:alphaOff val="0"/>
          </a:schemeClr>
        </a:solidFill>
        <a:ln w="25400" cap="flat" cmpd="sng" algn="ctr">
          <a:solidFill>
            <a:schemeClr val="accent3">
              <a:hueOff val="210644"/>
              <a:satOff val="-254"/>
              <a:lumOff val="-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59C53-BA26-4EF6-9FFE-330921016378}">
      <dsp:nvSpPr>
        <dsp:cNvPr id="0" name=""/>
        <dsp:cNvSpPr/>
      </dsp:nvSpPr>
      <dsp:spPr>
        <a:xfrm>
          <a:off x="4640273" y="807867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315966"/>
            <a:satOff val="-382"/>
            <a:lumOff val="-45"/>
            <a:alphaOff val="0"/>
          </a:schemeClr>
        </a:solidFill>
        <a:ln w="25400" cap="flat" cmpd="sng" algn="ctr">
          <a:solidFill>
            <a:schemeClr val="accent3">
              <a:hueOff val="315966"/>
              <a:satOff val="-382"/>
              <a:lumOff val="-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27958-AF97-42E2-A67D-430F27E0A759}">
      <dsp:nvSpPr>
        <dsp:cNvPr id="0" name=""/>
        <dsp:cNvSpPr/>
      </dsp:nvSpPr>
      <dsp:spPr>
        <a:xfrm>
          <a:off x="5886931" y="807867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421288"/>
            <a:satOff val="-509"/>
            <a:lumOff val="-60"/>
            <a:alphaOff val="0"/>
          </a:schemeClr>
        </a:solidFill>
        <a:ln w="25400" cap="flat" cmpd="sng" algn="ctr">
          <a:solidFill>
            <a:schemeClr val="accent3">
              <a:hueOff val="421288"/>
              <a:satOff val="-509"/>
              <a:lumOff val="-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23FA2-D033-4931-B89D-FD21990B4D36}">
      <dsp:nvSpPr>
        <dsp:cNvPr id="0" name=""/>
        <dsp:cNvSpPr/>
      </dsp:nvSpPr>
      <dsp:spPr>
        <a:xfrm>
          <a:off x="7132605" y="807867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526610"/>
            <a:satOff val="-636"/>
            <a:lumOff val="-75"/>
            <a:alphaOff val="0"/>
          </a:schemeClr>
        </a:solidFill>
        <a:ln w="25400" cap="flat" cmpd="sng" algn="ctr">
          <a:solidFill>
            <a:schemeClr val="accent3">
              <a:hueOff val="526610"/>
              <a:satOff val="-636"/>
              <a:lumOff val="-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9B4E2-7DCA-48C5-A33B-B3854CE09B31}">
      <dsp:nvSpPr>
        <dsp:cNvPr id="0" name=""/>
        <dsp:cNvSpPr/>
      </dsp:nvSpPr>
      <dsp:spPr>
        <a:xfrm>
          <a:off x="8379263" y="807867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631933"/>
            <a:satOff val="-763"/>
            <a:lumOff val="-90"/>
            <a:alphaOff val="0"/>
          </a:schemeClr>
        </a:solidFill>
        <a:ln w="25400" cap="flat" cmpd="sng" algn="ctr">
          <a:solidFill>
            <a:schemeClr val="accent3">
              <a:hueOff val="631933"/>
              <a:satOff val="-763"/>
              <a:lumOff val="-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8751C-8464-411A-BFC5-D44CEC01A18E}">
      <dsp:nvSpPr>
        <dsp:cNvPr id="0" name=""/>
        <dsp:cNvSpPr/>
      </dsp:nvSpPr>
      <dsp:spPr>
        <a:xfrm>
          <a:off x="1377637" y="1205997"/>
          <a:ext cx="8026973" cy="8449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Georgia" panose="02040502050405020303" pitchFamily="18" charset="0"/>
            <a:buNone/>
          </a:pPr>
          <a:r>
            <a:rPr lang="en-US" sz="1800" kern="12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Determine initiatives and activities to improve provider participation in Medicaid to increase utilization of dental services for children and adults. </a:t>
          </a:r>
          <a:endParaRPr lang="en-US" sz="1800" kern="1200" dirty="0">
            <a:latin typeface="Arial"/>
            <a:cs typeface="Arial"/>
          </a:endParaRPr>
        </a:p>
      </dsp:txBody>
      <dsp:txXfrm>
        <a:off x="1377637" y="1205997"/>
        <a:ext cx="8026973" cy="844944"/>
      </dsp:txXfrm>
    </dsp:sp>
    <dsp:sp modelId="{F2D5D215-6B7C-45C6-95F2-2918B04F8871}">
      <dsp:nvSpPr>
        <dsp:cNvPr id="0" name=""/>
        <dsp:cNvSpPr/>
      </dsp:nvSpPr>
      <dsp:spPr>
        <a:xfrm>
          <a:off x="902267" y="2535522"/>
          <a:ext cx="8862500" cy="805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Georgia" panose="02040502050405020303" pitchFamily="18" charset="0"/>
              <a:cs typeface="Arial" panose="020B0604020202020204" pitchFamily="34" charset="0"/>
            </a:rPr>
            <a:t>State-Driven Systems </a:t>
          </a:r>
          <a:endParaRPr lang="en-US" sz="2000" b="1" kern="1200" dirty="0">
            <a:latin typeface="Arial"/>
            <a:cs typeface="Arial"/>
          </a:endParaRPr>
        </a:p>
      </dsp:txBody>
      <dsp:txXfrm>
        <a:off x="902267" y="2535522"/>
        <a:ext cx="8862500" cy="805681"/>
      </dsp:txXfrm>
    </dsp:sp>
    <dsp:sp modelId="{8CBF01F5-02E2-43B9-839B-8EB298A11001}">
      <dsp:nvSpPr>
        <dsp:cNvPr id="0" name=""/>
        <dsp:cNvSpPr/>
      </dsp:nvSpPr>
      <dsp:spPr>
        <a:xfrm>
          <a:off x="902267" y="3341204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737255"/>
            <a:satOff val="-891"/>
            <a:lumOff val="-106"/>
            <a:alphaOff val="0"/>
          </a:schemeClr>
        </a:solidFill>
        <a:ln w="25400" cap="flat" cmpd="sng" algn="ctr">
          <a:solidFill>
            <a:schemeClr val="accent3">
              <a:hueOff val="737255"/>
              <a:satOff val="-891"/>
              <a:lumOff val="-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E2877-08B5-4273-A45F-D269B9AAD4C9}">
      <dsp:nvSpPr>
        <dsp:cNvPr id="0" name=""/>
        <dsp:cNvSpPr/>
      </dsp:nvSpPr>
      <dsp:spPr>
        <a:xfrm>
          <a:off x="2147940" y="3341204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842577"/>
            <a:satOff val="-1018"/>
            <a:lumOff val="-121"/>
            <a:alphaOff val="0"/>
          </a:schemeClr>
        </a:solidFill>
        <a:ln w="25400" cap="flat" cmpd="sng" algn="ctr">
          <a:solidFill>
            <a:schemeClr val="accent3">
              <a:hueOff val="842577"/>
              <a:satOff val="-1018"/>
              <a:lumOff val="-1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91DB5-0ADF-4A40-9F58-DD137E21FA3E}">
      <dsp:nvSpPr>
        <dsp:cNvPr id="0" name=""/>
        <dsp:cNvSpPr/>
      </dsp:nvSpPr>
      <dsp:spPr>
        <a:xfrm>
          <a:off x="3394599" y="3341204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947899"/>
            <a:satOff val="-1145"/>
            <a:lumOff val="-136"/>
            <a:alphaOff val="0"/>
          </a:schemeClr>
        </a:solidFill>
        <a:ln w="25400" cap="flat" cmpd="sng" algn="ctr">
          <a:solidFill>
            <a:schemeClr val="accent3">
              <a:hueOff val="947899"/>
              <a:satOff val="-1145"/>
              <a:lumOff val="-1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B3AD3-77A6-4233-BEAE-0F7E6019EEA9}">
      <dsp:nvSpPr>
        <dsp:cNvPr id="0" name=""/>
        <dsp:cNvSpPr/>
      </dsp:nvSpPr>
      <dsp:spPr>
        <a:xfrm>
          <a:off x="4640273" y="3341204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1053221"/>
            <a:satOff val="-1272"/>
            <a:lumOff val="-151"/>
            <a:alphaOff val="0"/>
          </a:schemeClr>
        </a:solidFill>
        <a:ln w="25400" cap="flat" cmpd="sng" algn="ctr">
          <a:solidFill>
            <a:schemeClr val="accent3">
              <a:hueOff val="1053221"/>
              <a:satOff val="-1272"/>
              <a:lumOff val="-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6DE0C-524E-4E38-B78D-4AD1119F7864}">
      <dsp:nvSpPr>
        <dsp:cNvPr id="0" name=""/>
        <dsp:cNvSpPr/>
      </dsp:nvSpPr>
      <dsp:spPr>
        <a:xfrm>
          <a:off x="5886931" y="3341204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1158543"/>
            <a:satOff val="-1400"/>
            <a:lumOff val="-166"/>
            <a:alphaOff val="0"/>
          </a:schemeClr>
        </a:solidFill>
        <a:ln w="25400" cap="flat" cmpd="sng" algn="ctr">
          <a:solidFill>
            <a:schemeClr val="accent3">
              <a:hueOff val="1158543"/>
              <a:satOff val="-1400"/>
              <a:lumOff val="-1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E20AA-F46F-4DD8-99F5-5273E8A8B439}">
      <dsp:nvSpPr>
        <dsp:cNvPr id="0" name=""/>
        <dsp:cNvSpPr/>
      </dsp:nvSpPr>
      <dsp:spPr>
        <a:xfrm>
          <a:off x="7132605" y="3341204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1263865"/>
            <a:satOff val="-1527"/>
            <a:lumOff val="-181"/>
            <a:alphaOff val="0"/>
          </a:schemeClr>
        </a:solidFill>
        <a:ln w="25400" cap="flat" cmpd="sng" algn="ctr">
          <a:solidFill>
            <a:schemeClr val="accent3">
              <a:hueOff val="1263865"/>
              <a:satOff val="-1527"/>
              <a:lumOff val="-1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84AE9-8907-4955-BCEC-AF612CF88BDF}">
      <dsp:nvSpPr>
        <dsp:cNvPr id="0" name=""/>
        <dsp:cNvSpPr/>
      </dsp:nvSpPr>
      <dsp:spPr>
        <a:xfrm>
          <a:off x="8379263" y="3341204"/>
          <a:ext cx="2073825" cy="1641203"/>
        </a:xfrm>
        <a:prstGeom prst="chevron">
          <a:avLst>
            <a:gd name="adj" fmla="val 70610"/>
          </a:avLst>
        </a:prstGeom>
        <a:solidFill>
          <a:schemeClr val="accent3">
            <a:hueOff val="1369187"/>
            <a:satOff val="-1654"/>
            <a:lumOff val="-196"/>
            <a:alphaOff val="0"/>
          </a:schemeClr>
        </a:solidFill>
        <a:ln w="25400" cap="flat" cmpd="sng" algn="ctr">
          <a:solidFill>
            <a:schemeClr val="accent3">
              <a:hueOff val="1369187"/>
              <a:satOff val="-1654"/>
              <a:lumOff val="-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011B4-3951-45CF-A978-8F79FF189BA7}">
      <dsp:nvSpPr>
        <dsp:cNvPr id="0" name=""/>
        <dsp:cNvSpPr/>
      </dsp:nvSpPr>
      <dsp:spPr>
        <a:xfrm>
          <a:off x="1507006" y="3752949"/>
          <a:ext cx="7768235" cy="817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369187"/>
              <a:satOff val="-1654"/>
              <a:lumOff val="-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eorgia" panose="02040502050405020303" pitchFamily="18" charset="0"/>
              <a:cs typeface="Arial" panose="020B0604020202020204" pitchFamily="34" charset="0"/>
            </a:rPr>
            <a:t>Ensure active state level dental technical advisory committee. </a:t>
          </a:r>
          <a:endParaRPr lang="en-US" sz="1800" kern="1200" dirty="0">
            <a:latin typeface="Georgia" panose="02040502050405020303" pitchFamily="18" charset="0"/>
            <a:cs typeface="Arial"/>
          </a:endParaRPr>
        </a:p>
      </dsp:txBody>
      <dsp:txXfrm>
        <a:off x="1507006" y="3752949"/>
        <a:ext cx="7768235" cy="817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EE5128-E94F-4104-AD89-B5AF29C72E2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FEB848-FFF3-4C89-A3DD-08361EC3D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11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256C26-7B38-4683-A8E5-5C5D3C1AD4F7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058DAC-54F2-4B1B-A729-AB942FF5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548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59245" y="4451934"/>
            <a:ext cx="9742622" cy="11259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chemeClr val="bg1">
                    <a:lumMod val="85000"/>
                  </a:schemeClr>
                </a:solidFill>
              </a:defRPr>
            </a:lvl1pPr>
            <a:lvl2pPr marL="457188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2pPr>
            <a:lvl3pPr marL="914377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3pPr>
            <a:lvl4pPr marL="1371566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4pPr>
            <a:lvl5pPr marL="1828755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59245" y="1153640"/>
            <a:ext cx="9742622" cy="3298294"/>
          </a:xfrm>
        </p:spPr>
        <p:txBody>
          <a:bodyPr anchor="b" anchorCtr="0"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 descr="ada_notag_horiz_rev_rgb.png">
            <a:extLst>
              <a:ext uri="{FF2B5EF4-FFF2-40B4-BE49-F238E27FC236}">
                <a16:creationId xmlns:a16="http://schemas.microsoft.com/office/drawing/2014/main" id="{92231EFA-AB9F-7514-2B9E-58A63E45F8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586" y="6403869"/>
            <a:ext cx="2743200" cy="14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727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91463" y="1524001"/>
            <a:ext cx="8056165" cy="3556000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07833" y="722798"/>
            <a:ext cx="8400953" cy="639763"/>
          </a:xfrm>
        </p:spPr>
        <p:txBody>
          <a:bodyPr>
            <a:noAutofit/>
          </a:bodyPr>
          <a:lstStyle>
            <a:lvl1pPr algn="l">
              <a:defRPr sz="3600" b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/>
                </a:solidFill>
              </a:rPr>
              <a:t>© 2024 American Dental Association, All Rights Reserved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9" name="Picture 8" descr="ada_notag_horiz_rev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08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0200"/>
            <a:ext cx="7713133" cy="6527800"/>
          </a:xfrm>
          <a:prstGeom prst="rect">
            <a:avLst/>
          </a:prstGeom>
          <a:gradFill>
            <a:gsLst>
              <a:gs pos="27000">
                <a:schemeClr val="bg1">
                  <a:alpha val="8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/>
                </a:solidFill>
              </a:rPr>
              <a:t>© 2024 American Dental Association, All Rights Reserved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46102" y="3276600"/>
            <a:ext cx="7768166" cy="306493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6101" y="2475398"/>
            <a:ext cx="7768166" cy="639763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5" name="Picture 14" descr="ada_notag_horiz_rev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253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4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49700" y="1524001"/>
            <a:ext cx="7859087" cy="4834466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49700" y="722798"/>
            <a:ext cx="7899671" cy="639763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/>
                </a:solidFill>
              </a:rPr>
              <a:t>© 2024 American Dental Association, All Rights Reserved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9" name="Picture 8" descr="ada_notag_horiz_rev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28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156473" y="330200"/>
            <a:ext cx="8035527" cy="6527800"/>
          </a:xfrm>
          <a:ln>
            <a:noFill/>
          </a:ln>
        </p:spPr>
        <p:txBody>
          <a:bodyPr/>
          <a:lstStyle>
            <a:lvl1pPr>
              <a:buClr>
                <a:schemeClr val="accent2"/>
              </a:buCl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330200"/>
            <a:ext cx="4246273" cy="6527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2367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/>
                </a:solidFill>
              </a:rPr>
              <a:t>© 2019 American Dental Association,  All Rights Reserved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199186" y="6553003"/>
            <a:ext cx="609600" cy="261608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11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5968" y="2032297"/>
            <a:ext cx="3702219" cy="4355889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5968" y="1042679"/>
            <a:ext cx="3564898" cy="639763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rgbClr val="FFFFFF"/>
                </a:solidFill>
              </a:rPr>
              <a:t>© 2019 American Dental Association, All Rights Reserved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rgbClr val="FFFFFF"/>
                </a:solidFill>
              </a:rPr>
              <a:pPr algn="r" eaLnBrk="1" hangingPunct="1"/>
              <a:t>‹#›</a:t>
            </a:fld>
            <a:endParaRPr lang="en-US" sz="800" dirty="0">
              <a:solidFill>
                <a:srgbClr val="FFFFFF"/>
              </a:solidFill>
            </a:endParaRPr>
          </a:p>
        </p:txBody>
      </p:sp>
      <p:pic>
        <p:nvPicPr>
          <p:cNvPr id="16" name="Picture 15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658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30200"/>
            <a:ext cx="4246273" cy="6527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2367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/>
                </a:solidFill>
              </a:rPr>
              <a:t>© 2019 American Dental Association,  All Rights Reserved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199186" y="6553003"/>
            <a:ext cx="609600" cy="261608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11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5968" y="2032297"/>
            <a:ext cx="4305300" cy="4355889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5967" y="1042679"/>
            <a:ext cx="4193789" cy="639763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197" y="850667"/>
            <a:ext cx="6434669" cy="5422708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832475" y="1431925"/>
            <a:ext cx="5330826" cy="3335338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© 2024 American Dental Association, All Rights Reserved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>
                    <a:lumMod val="75000"/>
                  </a:schemeClr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4" name="Picture 13" descr="ada_notag_horiz_rev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30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14336" y="1524000"/>
            <a:ext cx="7194449" cy="482570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14336" y="722798"/>
            <a:ext cx="7206589" cy="639763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-1" y="330200"/>
            <a:ext cx="4233445" cy="6527799"/>
          </a:xfrm>
          <a:ln>
            <a:noFill/>
          </a:ln>
        </p:spPr>
        <p:txBody>
          <a:bodyPr/>
          <a:lstStyle>
            <a:lvl1pPr>
              <a:buClr>
                <a:schemeClr val="accent2"/>
              </a:buCl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© 2024 American Dental Association, All Rights Reserved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>
                    <a:lumMod val="75000"/>
                  </a:schemeClr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4" name="Picture 13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623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30200"/>
            <a:ext cx="12192000" cy="6527800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/>
                </a:solidFill>
              </a:rPr>
              <a:t>© 2019 American Dental Association, All Rights Reserved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7" name="Picture 6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a_notag_horiz_rev_rgb.png">
            <a:extLst>
              <a:ext uri="{FF2B5EF4-FFF2-40B4-BE49-F238E27FC236}">
                <a16:creationId xmlns:a16="http://schemas.microsoft.com/office/drawing/2014/main" id="{92231EFA-AB9F-7514-2B9E-58A63E45F8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586" y="6403869"/>
            <a:ext cx="2743200" cy="141618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C554B0A4-AE78-0EF4-2BD3-94C922CBF3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9245" y="4451934"/>
            <a:ext cx="9742622" cy="11259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chemeClr val="bg1">
                    <a:lumMod val="85000"/>
                  </a:schemeClr>
                </a:solidFill>
              </a:defRPr>
            </a:lvl1pPr>
            <a:lvl2pPr marL="457188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2pPr>
            <a:lvl3pPr marL="914377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3pPr>
            <a:lvl4pPr marL="1371566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4pPr>
            <a:lvl5pPr marL="1828755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F0D10754-411D-9277-01F6-049B85EC9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245" y="1153640"/>
            <a:ext cx="9742622" cy="3298294"/>
          </a:xfrm>
        </p:spPr>
        <p:txBody>
          <a:bodyPr anchor="b" anchorCtr="0"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1">
    <p:bg>
      <p:bgPr>
        <a:gradFill flip="none" rotWithShape="1">
          <a:gsLst>
            <a:gs pos="0">
              <a:schemeClr val="accent2"/>
            </a:gs>
            <a:gs pos="100000">
              <a:schemeClr val="tx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 rot="10800000">
            <a:off x="7623877" y="758926"/>
            <a:ext cx="3505200" cy="644791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41300" b="1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045505" y="-961685"/>
            <a:ext cx="3505200" cy="644791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41300" b="1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413000" y="1185333"/>
            <a:ext cx="7323667" cy="4512567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188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2pPr>
            <a:lvl3pPr marL="914377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3pPr>
            <a:lvl4pPr marL="1371566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4pPr>
            <a:lvl5pPr marL="1828755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586" y="6403869"/>
            <a:ext cx="2743200" cy="14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7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2"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82000">
              <a:srgbClr val="0076B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 rot="10800000">
            <a:off x="7623877" y="758926"/>
            <a:ext cx="3505200" cy="644791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41300" b="1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045505" y="-961685"/>
            <a:ext cx="3505200" cy="644791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en-US" sz="41300" b="1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413000" y="1185333"/>
            <a:ext cx="7323667" cy="4512567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b="1">
                <a:solidFill>
                  <a:schemeClr val="bg1"/>
                </a:solidFill>
              </a:defRPr>
            </a:lvl1pPr>
            <a:lvl2pPr marL="457188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2pPr>
            <a:lvl3pPr marL="914377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3pPr>
            <a:lvl4pPr marL="1371566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4pPr>
            <a:lvl5pPr marL="1828755" indent="0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586" y="6403869"/>
            <a:ext cx="2743200" cy="14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0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586" y="6403869"/>
            <a:ext cx="2743200" cy="141618"/>
          </a:xfrm>
          <a:prstGeom prst="rect">
            <a:avLst/>
          </a:prstGeom>
        </p:spPr>
      </p:pic>
      <p:sp>
        <p:nvSpPr>
          <p:cNvPr id="2" name="Title 5">
            <a:extLst>
              <a:ext uri="{FF2B5EF4-FFF2-40B4-BE49-F238E27FC236}">
                <a16:creationId xmlns:a16="http://schemas.microsoft.com/office/drawing/2014/main" id="{1390996B-0A0F-F3B7-44F1-660B305F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245" y="1655618"/>
            <a:ext cx="9742622" cy="3546763"/>
          </a:xfrm>
        </p:spPr>
        <p:txBody>
          <a:bodyPr anchor="ctr" anchorCtr="0"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0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586" y="6403869"/>
            <a:ext cx="2743200" cy="141618"/>
          </a:xfrm>
          <a:prstGeom prst="rect">
            <a:avLst/>
          </a:prstGeom>
        </p:spPr>
      </p:pic>
      <p:sp>
        <p:nvSpPr>
          <p:cNvPr id="2" name="Title 5">
            <a:extLst>
              <a:ext uri="{FF2B5EF4-FFF2-40B4-BE49-F238E27FC236}">
                <a16:creationId xmlns:a16="http://schemas.microsoft.com/office/drawing/2014/main" id="{9265ECF3-4329-7D7B-2259-6CABA8803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245" y="1655618"/>
            <a:ext cx="9742622" cy="3546763"/>
          </a:xfrm>
        </p:spPr>
        <p:txBody>
          <a:bodyPr anchor="ctr" anchorCtr="0"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© 2024 American Dental Association, All Rights Reserved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>
                    <a:lumMod val="75000"/>
                  </a:schemeClr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5967" y="1524000"/>
            <a:ext cx="11355356" cy="452596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5967" y="722798"/>
            <a:ext cx="11355356" cy="639763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3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25967" y="1524000"/>
            <a:ext cx="5597909" cy="482570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25966" y="722798"/>
            <a:ext cx="11482820" cy="639763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6166389" y="1524000"/>
            <a:ext cx="5642397" cy="482570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© 2024 American Dental Association, All Rights Reserved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>
                    <a:lumMod val="75000"/>
                  </a:schemeClr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Picture 8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7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8377089" y="330200"/>
            <a:ext cx="3814911" cy="6527800"/>
          </a:xfrm>
          <a:prstGeom prst="rect">
            <a:avLst/>
          </a:prstGeom>
          <a:gradFill flip="none" rotWithShape="1">
            <a:gsLst>
              <a:gs pos="0">
                <a:srgbClr val="339933">
                  <a:alpha val="79000"/>
                </a:srgbClr>
              </a:gs>
              <a:gs pos="100000">
                <a:schemeClr val="accent2"/>
              </a:gs>
            </a:gsLst>
            <a:lin ang="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25967" y="1524000"/>
            <a:ext cx="6910819" cy="4825703"/>
          </a:xfrm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buClr>
                <a:schemeClr val="accent2"/>
              </a:buClr>
              <a:defRPr sz="24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sz="2000"/>
            </a:lvl4pPr>
            <a:lvl5pPr>
              <a:buClr>
                <a:schemeClr val="accent2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5967" y="722798"/>
            <a:ext cx="6910819" cy="639763"/>
          </a:xfrm>
        </p:spPr>
        <p:txBody>
          <a:bodyPr>
            <a:noAutofit/>
          </a:bodyPr>
          <a:lstStyle>
            <a:lvl1pPr algn="l">
              <a:defRPr sz="3600" b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786973" y="722798"/>
            <a:ext cx="3591814" cy="5626905"/>
          </a:xfr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Clr>
                <a:schemeClr val="accent2"/>
              </a:buClr>
              <a:defRPr sz="2800"/>
            </a:lvl1pPr>
            <a:lvl2pPr>
              <a:defRPr sz="2400"/>
            </a:lvl2pPr>
            <a:lvl4pPr>
              <a:defRPr sz="20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330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900">
              <a:effectLst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401886" y="6592692"/>
            <a:ext cx="3962400" cy="21590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00" dirty="0">
                <a:solidFill>
                  <a:schemeClr val="bg1"/>
                </a:solidFill>
              </a:rPr>
              <a:t>© 2024 American Dental Association, All Rights Reserved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99186" y="6593150"/>
            <a:ext cx="609600" cy="215442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E205C02-671A-C542-9E80-40415DD91CE8}" type="slidenum">
              <a:rPr lang="en-US" sz="800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pic>
        <p:nvPicPr>
          <p:cNvPr id="15" name="Picture 14" descr="ada_notag_horiz_rev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858" y="103732"/>
            <a:ext cx="2377440" cy="12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13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49" r:id="rId2"/>
    <p:sldLayoutId id="2147483672" r:id="rId3"/>
    <p:sldLayoutId id="2147483658" r:id="rId4"/>
    <p:sldLayoutId id="2147483659" r:id="rId5"/>
    <p:sldLayoutId id="2147483667" r:id="rId6"/>
    <p:sldLayoutId id="2147483661" r:id="rId7"/>
    <p:sldLayoutId id="2147483657" r:id="rId8"/>
    <p:sldLayoutId id="2147483655" r:id="rId9"/>
    <p:sldLayoutId id="2147483668" r:id="rId10"/>
    <p:sldLayoutId id="2147483670" r:id="rId11"/>
    <p:sldLayoutId id="2147483669" r:id="rId12"/>
    <p:sldLayoutId id="2147483664" r:id="rId13"/>
    <p:sldLayoutId id="2147483671" r:id="rId14"/>
    <p:sldLayoutId id="2147483663" r:id="rId15"/>
    <p:sldLayoutId id="2147483665" r:id="rId16"/>
  </p:sldLayoutIdLst>
  <p:hf sldNum="0" hdr="0" ftr="0" dt="0"/>
  <p:txStyles>
    <p:titleStyle>
      <a:lvl1pPr algn="l" defTabSz="914377" rtl="0" eaLnBrk="1" latinLnBrk="0" hangingPunct="1">
        <a:spcBef>
          <a:spcPct val="0"/>
        </a:spcBef>
        <a:buNone/>
        <a:defRPr sz="3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32" indent="-285744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971" indent="-228594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160" indent="-228594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–"/>
        <a:defRPr sz="1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349" indent="-228594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zaborowskim@ada.org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15BEC3-0896-7788-E59E-82B3D31A83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dirty="0"/>
              <a:t>May 14, 2024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Matt Zaborowski, MPH, CPH </a:t>
            </a:r>
          </a:p>
          <a:p>
            <a:pPr algn="ctr"/>
            <a:r>
              <a:rPr lang="en-US" dirty="0"/>
              <a:t>Sr. Manager, Medicaid Programs &amp; Health Policy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62EB68-DDB2-51AC-0788-8E5D593B9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723" y="610715"/>
            <a:ext cx="9742622" cy="2503960"/>
          </a:xfrm>
        </p:spPr>
        <p:txBody>
          <a:bodyPr/>
          <a:lstStyle/>
          <a:p>
            <a:pPr algn="ctr"/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 Pilot Project</a:t>
            </a:r>
          </a:p>
        </p:txBody>
      </p:sp>
    </p:spTree>
    <p:extLst>
      <p:ext uri="{BB962C8B-B14F-4D97-AF65-F5344CB8AC3E}">
        <p14:creationId xmlns:p14="http://schemas.microsoft.com/office/powerpoint/2010/main" val="381965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B8D16FC-E016-B685-AD53-1036355607FB}"/>
              </a:ext>
            </a:extLst>
          </p:cNvPr>
          <p:cNvSpPr txBox="1">
            <a:spLocks/>
          </p:cNvSpPr>
          <p:nvPr/>
        </p:nvSpPr>
        <p:spPr bwMode="auto">
          <a:xfrm>
            <a:off x="325967" y="1524000"/>
            <a:ext cx="6910819" cy="4825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  <a:norm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600" kern="1200">
                <a:solidFill>
                  <a:srgbClr val="3399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>
              <a:spcBef>
                <a:spcPct val="20000"/>
              </a:spcBef>
              <a:buClr>
                <a:schemeClr val="accent2"/>
              </a:buClr>
            </a:pPr>
            <a:endParaRPr lang="en-US" sz="2800" dirty="0">
              <a:solidFill>
                <a:schemeClr val="tx1"/>
              </a:solidFill>
              <a:ea typeface="+mn-ea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</a:pPr>
            <a:endParaRPr lang="en-US" sz="2800" dirty="0">
              <a:solidFill>
                <a:schemeClr val="tx1"/>
              </a:solidFill>
              <a:ea typeface="+mn-ea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</a:pPr>
            <a:endParaRPr lang="en-US" sz="2800" dirty="0">
              <a:solidFill>
                <a:schemeClr val="tx1"/>
              </a:solidFill>
              <a:ea typeface="+mn-ea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2800" dirty="0">
                <a:solidFill>
                  <a:schemeClr val="tx1"/>
                </a:solidFill>
                <a:ea typeface="+mn-ea"/>
              </a:rPr>
              <a:t>Email me at </a:t>
            </a:r>
            <a:r>
              <a:rPr lang="en-US" sz="2800" dirty="0">
                <a:solidFill>
                  <a:schemeClr val="accent2"/>
                </a:solidFill>
                <a:ea typeface="+mn-e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zaborowskim@ada.org</a:t>
            </a:r>
            <a:endParaRPr lang="en-US" sz="2800" dirty="0">
              <a:solidFill>
                <a:schemeClr val="accent2"/>
              </a:solidFill>
              <a:ea typeface="+mn-ea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7E231A-6D77-883A-9875-6741B447C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967" y="722798"/>
            <a:ext cx="6910819" cy="639763"/>
          </a:xfrm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</a:pPr>
            <a:r>
              <a:rPr lang="en-US" b="0" kern="1200" dirty="0">
                <a:latin typeface="Arial" pitchFamily="34" charset="0"/>
                <a:ea typeface="+mj-ea"/>
                <a:cs typeface="Arial" pitchFamily="34" charset="0"/>
              </a:rPr>
              <a:t>Questions?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A5481A-586C-F16C-F551-B38FF7E78C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973" y="1861567"/>
            <a:ext cx="3591814" cy="334936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46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69FBD4-8699-8A58-E012-C2D5625C3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Guiding the Community and the Profession 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Historic passage of a health equity resolution (2021) </a:t>
            </a: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</a:endParaRPr>
          </a:p>
          <a:p>
            <a:r>
              <a:rPr lang="en-US" dirty="0">
                <a:latin typeface="Georgia" panose="02040502050405020303" pitchFamily="18" charset="0"/>
              </a:rPr>
              <a:t>Establishment of a Medicaid Reform Task Force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Passed a more comprehensive Dental Medicaid Policy (2023)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Established a road map for reforms including federal, state, dental schools, dentist education, etc.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Recreated the Medicaid Advisory Committee (MAC) who recommends policy, education programs, and champions state reforms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B316A5-9B3A-0A5F-207B-07E2302A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Council on Advocacy for Access and Prevention (CAAP) </a:t>
            </a:r>
          </a:p>
        </p:txBody>
      </p:sp>
    </p:spTree>
    <p:extLst>
      <p:ext uri="{BB962C8B-B14F-4D97-AF65-F5344CB8AC3E}">
        <p14:creationId xmlns:p14="http://schemas.microsoft.com/office/powerpoint/2010/main" val="278980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4220C0-8F65-BA38-C019-F78EC50A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– Medicaid Pilot Project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5E83C1E-A42E-2509-12CA-7C6F6D61F9AF}"/>
              </a:ext>
            </a:extLst>
          </p:cNvPr>
          <p:cNvGrpSpPr/>
          <p:nvPr/>
        </p:nvGrpSpPr>
        <p:grpSpPr>
          <a:xfrm>
            <a:off x="560139" y="2211312"/>
            <a:ext cx="9410964" cy="1683747"/>
            <a:chOff x="0" y="0"/>
            <a:chExt cx="9410964" cy="168374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1E4CC6A-70F8-7C1C-6FFD-867061E61953}"/>
                </a:ext>
              </a:extLst>
            </p:cNvPr>
            <p:cNvSpPr/>
            <p:nvPr/>
          </p:nvSpPr>
          <p:spPr>
            <a:xfrm>
              <a:off x="0" y="0"/>
              <a:ext cx="9410964" cy="168374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274CA909-4088-0702-E46A-FB6065A10523}"/>
                </a:ext>
              </a:extLst>
            </p:cNvPr>
            <p:cNvSpPr txBox="1"/>
            <p:nvPr/>
          </p:nvSpPr>
          <p:spPr>
            <a:xfrm>
              <a:off x="49315" y="49315"/>
              <a:ext cx="7670680" cy="1585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0" kern="1200" dirty="0">
                  <a:latin typeface="Georgia" panose="02040502050405020303" pitchFamily="18" charset="0"/>
                </a:rPr>
                <a:t>Improve provider participation in Medicaid 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107F97DA-8DE1-8897-ED50-51879426B3A2}"/>
              </a:ext>
            </a:extLst>
          </p:cNvPr>
          <p:cNvGrpSpPr/>
          <p:nvPr/>
        </p:nvGrpSpPr>
        <p:grpSpPr>
          <a:xfrm>
            <a:off x="2220897" y="4269225"/>
            <a:ext cx="9410964" cy="1683747"/>
            <a:chOff x="1660758" y="2057913"/>
            <a:chExt cx="9410964" cy="1683747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BBADF75-5394-57EC-04FE-DB14CE6AFAA8}"/>
                </a:ext>
              </a:extLst>
            </p:cNvPr>
            <p:cNvSpPr/>
            <p:nvPr/>
          </p:nvSpPr>
          <p:spPr>
            <a:xfrm>
              <a:off x="1660758" y="2057913"/>
              <a:ext cx="9410964" cy="168374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CAF143F1-7035-BC95-E57B-A4B5E08F5C6C}"/>
                </a:ext>
              </a:extLst>
            </p:cNvPr>
            <p:cNvSpPr txBox="1"/>
            <p:nvPr/>
          </p:nvSpPr>
          <p:spPr>
            <a:xfrm>
              <a:off x="1710072" y="2107228"/>
              <a:ext cx="8392345" cy="1585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000" kern="1200" dirty="0">
                  <a:latin typeface="Georgia" panose="02040502050405020303" pitchFamily="18" charset="0"/>
                </a:rPr>
                <a:t>Increase utilization of dental services for children and adults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FF7C296-AF6B-E859-7670-909AAA3E5790}"/>
              </a:ext>
            </a:extLst>
          </p:cNvPr>
          <p:cNvGrpSpPr/>
          <p:nvPr/>
        </p:nvGrpSpPr>
        <p:grpSpPr>
          <a:xfrm>
            <a:off x="8876667" y="3534924"/>
            <a:ext cx="1094435" cy="1094435"/>
            <a:chOff x="8316528" y="1323612"/>
            <a:chExt cx="1094435" cy="1094435"/>
          </a:xfrm>
        </p:grpSpPr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0C6652FA-F1DA-CC9E-919E-7F5D77F1AB2F}"/>
                </a:ext>
              </a:extLst>
            </p:cNvPr>
            <p:cNvSpPr/>
            <p:nvPr/>
          </p:nvSpPr>
          <p:spPr>
            <a:xfrm>
              <a:off x="8316528" y="1323612"/>
              <a:ext cx="1094435" cy="1094435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Arrow: Down 8">
              <a:extLst>
                <a:ext uri="{FF2B5EF4-FFF2-40B4-BE49-F238E27FC236}">
                  <a16:creationId xmlns:a16="http://schemas.microsoft.com/office/drawing/2014/main" id="{1EA42B6C-A067-DC14-671C-769588E61564}"/>
                </a:ext>
              </a:extLst>
            </p:cNvPr>
            <p:cNvSpPr txBox="1"/>
            <p:nvPr/>
          </p:nvSpPr>
          <p:spPr>
            <a:xfrm>
              <a:off x="8562776" y="1323612"/>
              <a:ext cx="601939" cy="8235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6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78794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40CEC6-3AE4-AC8D-AD86-E0A07CEC8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Nebraska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South Dakota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Ohio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Pennsylvania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Rhode Island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Maryland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55BB03-0364-7B0D-BEEA-AD6CAF17F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Pilot States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13DFFC-B6C4-096D-A6F9-500D3239C6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8" t="16657" r="19318" b="8504"/>
          <a:stretch/>
        </p:blipFill>
        <p:spPr>
          <a:xfrm>
            <a:off x="5058762" y="1374025"/>
            <a:ext cx="6738256" cy="41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0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AAE6E-B910-8832-56FC-5545DF268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E57D50-FC6F-A41F-D9E9-831F71CAFE1A}"/>
              </a:ext>
            </a:extLst>
          </p:cNvPr>
          <p:cNvSpPr/>
          <p:nvPr/>
        </p:nvSpPr>
        <p:spPr>
          <a:xfrm>
            <a:off x="562428" y="2363580"/>
            <a:ext cx="11188391" cy="730800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E8D6214-6B4C-7E18-2D52-E806F852DF77}"/>
              </a:ext>
            </a:extLst>
          </p:cNvPr>
          <p:cNvGrpSpPr/>
          <p:nvPr/>
        </p:nvGrpSpPr>
        <p:grpSpPr>
          <a:xfrm>
            <a:off x="1121847" y="1694339"/>
            <a:ext cx="7772429" cy="1097280"/>
            <a:chOff x="559419" y="315553"/>
            <a:chExt cx="7772429" cy="109728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CFCB486-86A1-F4BE-FDC9-F44691BF7B84}"/>
                </a:ext>
              </a:extLst>
            </p:cNvPr>
            <p:cNvSpPr/>
            <p:nvPr/>
          </p:nvSpPr>
          <p:spPr>
            <a:xfrm>
              <a:off x="559419" y="315553"/>
              <a:ext cx="7772429" cy="10972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: Rounded Corners 5">
              <a:extLst>
                <a:ext uri="{FF2B5EF4-FFF2-40B4-BE49-F238E27FC236}">
                  <a16:creationId xmlns:a16="http://schemas.microsoft.com/office/drawing/2014/main" id="{5DF80231-A05B-684A-0E4B-1B7BE2AC2DEB}"/>
                </a:ext>
              </a:extLst>
            </p:cNvPr>
            <p:cNvSpPr txBox="1"/>
            <p:nvPr/>
          </p:nvSpPr>
          <p:spPr>
            <a:xfrm>
              <a:off x="612984" y="369118"/>
              <a:ext cx="7665299" cy="9901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6026" tIns="0" rIns="296026" bIns="0" numCol="1" spcCol="1270" anchor="ctr" anchorCtr="0">
              <a:noAutofit/>
            </a:bodyPr>
            <a:lstStyle/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900" b="1" kern="1200" dirty="0">
                  <a:latin typeface="Georgia" panose="02040502050405020303" pitchFamily="18" charset="0"/>
                </a:rPr>
                <a:t>Phase 1: </a:t>
              </a:r>
            </a:p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9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Establish State Teams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795B7B90-68B8-6711-A59F-540FA978AC0D}"/>
              </a:ext>
            </a:extLst>
          </p:cNvPr>
          <p:cNvSpPr/>
          <p:nvPr/>
        </p:nvSpPr>
        <p:spPr>
          <a:xfrm>
            <a:off x="562428" y="3920220"/>
            <a:ext cx="11188391" cy="730800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69E14CC-F530-E682-2088-9AA1DA18239A}"/>
              </a:ext>
            </a:extLst>
          </p:cNvPr>
          <p:cNvGrpSpPr/>
          <p:nvPr/>
        </p:nvGrpSpPr>
        <p:grpSpPr>
          <a:xfrm>
            <a:off x="1121847" y="3250980"/>
            <a:ext cx="7772429" cy="1097280"/>
            <a:chOff x="559419" y="1872194"/>
            <a:chExt cx="7772429" cy="109728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D0BBD1A5-9AD8-790B-37CC-B6F2C2099608}"/>
                </a:ext>
              </a:extLst>
            </p:cNvPr>
            <p:cNvSpPr/>
            <p:nvPr/>
          </p:nvSpPr>
          <p:spPr>
            <a:xfrm>
              <a:off x="559419" y="1872194"/>
              <a:ext cx="7772429" cy="10972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: Rounded Corners 8">
              <a:extLst>
                <a:ext uri="{FF2B5EF4-FFF2-40B4-BE49-F238E27FC236}">
                  <a16:creationId xmlns:a16="http://schemas.microsoft.com/office/drawing/2014/main" id="{32398669-C827-59A1-568C-0044F71EEF81}"/>
                </a:ext>
              </a:extLst>
            </p:cNvPr>
            <p:cNvSpPr txBox="1"/>
            <p:nvPr/>
          </p:nvSpPr>
          <p:spPr>
            <a:xfrm>
              <a:off x="612984" y="1925759"/>
              <a:ext cx="7665299" cy="9901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6026" tIns="0" rIns="296026" bIns="0" numCol="1" spcCol="1270" anchor="ctr" anchorCtr="0">
              <a:noAutofit/>
            </a:bodyPr>
            <a:lstStyle/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900" b="1" kern="1200" dirty="0">
                  <a:latin typeface="Georgia" panose="02040502050405020303" pitchFamily="18" charset="0"/>
                </a:rPr>
                <a:t>Phase 2: </a:t>
              </a:r>
            </a:p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9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Identify State-specific Goals &amp; Strategies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CF886E35-0139-1C7D-12F7-C36AD0662255}"/>
              </a:ext>
            </a:extLst>
          </p:cNvPr>
          <p:cNvSpPr/>
          <p:nvPr/>
        </p:nvSpPr>
        <p:spPr>
          <a:xfrm>
            <a:off x="562428" y="5476861"/>
            <a:ext cx="11188391" cy="730800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C00423C-DAE1-09FB-F0B8-B6BE8F3D77AF}"/>
              </a:ext>
            </a:extLst>
          </p:cNvPr>
          <p:cNvGrpSpPr/>
          <p:nvPr/>
        </p:nvGrpSpPr>
        <p:grpSpPr>
          <a:xfrm>
            <a:off x="1121847" y="4807620"/>
            <a:ext cx="7772429" cy="1097280"/>
            <a:chOff x="559419" y="3428834"/>
            <a:chExt cx="7772429" cy="109728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1518014-8C8A-3F79-80E2-90D79A960EDC}"/>
                </a:ext>
              </a:extLst>
            </p:cNvPr>
            <p:cNvSpPr/>
            <p:nvPr/>
          </p:nvSpPr>
          <p:spPr>
            <a:xfrm>
              <a:off x="559419" y="3428834"/>
              <a:ext cx="7772429" cy="10972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11">
              <a:extLst>
                <a:ext uri="{FF2B5EF4-FFF2-40B4-BE49-F238E27FC236}">
                  <a16:creationId xmlns:a16="http://schemas.microsoft.com/office/drawing/2014/main" id="{F2A9570E-64C7-9208-6328-4C0C163F6587}"/>
                </a:ext>
              </a:extLst>
            </p:cNvPr>
            <p:cNvSpPr txBox="1"/>
            <p:nvPr/>
          </p:nvSpPr>
          <p:spPr>
            <a:xfrm>
              <a:off x="612984" y="3482399"/>
              <a:ext cx="7665299" cy="9901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6026" tIns="0" rIns="296026" bIns="0" numCol="1" spcCol="1270" anchor="ctr" anchorCtr="0">
              <a:noAutofit/>
            </a:bodyPr>
            <a:lstStyle/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900" b="1" kern="1200" dirty="0">
                  <a:latin typeface="Georgia" panose="02040502050405020303" pitchFamily="18" charset="0"/>
                </a:rPr>
                <a:t>Phase 3: </a:t>
              </a:r>
            </a:p>
            <a:p>
              <a:pPr marL="0" lvl="0" indent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9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eorgia" panose="02040502050405020303" pitchFamily="18" charset="0"/>
                </a:rPr>
                <a:t>Convene a Collaborative &amp; Share Outcomes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624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D7C163-AEC4-FB81-96B7-A4E0F801C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BE0FF25-26AE-CCF4-32BA-33572B31C51C}"/>
              </a:ext>
            </a:extLst>
          </p:cNvPr>
          <p:cNvGrpSpPr/>
          <p:nvPr/>
        </p:nvGrpSpPr>
        <p:grpSpPr>
          <a:xfrm>
            <a:off x="589132" y="2451002"/>
            <a:ext cx="2912652" cy="3279601"/>
            <a:chOff x="711" y="623180"/>
            <a:chExt cx="2912652" cy="3279601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C762971C-2C5B-8007-6FE9-60C3D2B44ECD}"/>
                </a:ext>
              </a:extLst>
            </p:cNvPr>
            <p:cNvSpPr/>
            <p:nvPr/>
          </p:nvSpPr>
          <p:spPr>
            <a:xfrm>
              <a:off x="711" y="623180"/>
              <a:ext cx="2912652" cy="3279601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angle: Rounded Corners 4">
              <a:extLst>
                <a:ext uri="{FF2B5EF4-FFF2-40B4-BE49-F238E27FC236}">
                  <a16:creationId xmlns:a16="http://schemas.microsoft.com/office/drawing/2014/main" id="{0EF7CD9D-81A0-AE7D-481D-0AD90A126D84}"/>
                </a:ext>
              </a:extLst>
            </p:cNvPr>
            <p:cNvSpPr txBox="1"/>
            <p:nvPr/>
          </p:nvSpPr>
          <p:spPr>
            <a:xfrm>
              <a:off x="86020" y="708489"/>
              <a:ext cx="2742034" cy="31089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latin typeface="Georgia" panose="02040502050405020303" pitchFamily="18" charset="0"/>
                </a:rPr>
                <a:t>Increase the number of Medicaid providers with claims for Medicaid beneficiaries by 5–10%. 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EDB8FF5-FEA9-AAFE-7E0A-525CB3166D7D}"/>
              </a:ext>
            </a:extLst>
          </p:cNvPr>
          <p:cNvGrpSpPr/>
          <p:nvPr/>
        </p:nvGrpSpPr>
        <p:grpSpPr>
          <a:xfrm>
            <a:off x="3748033" y="3785455"/>
            <a:ext cx="522046" cy="610696"/>
            <a:chOff x="3159612" y="1957633"/>
            <a:chExt cx="522046" cy="610696"/>
          </a:xfrm>
        </p:grpSpPr>
        <p:sp>
          <p:nvSpPr>
            <p:cNvPr id="38" name="Arrow: Right 37">
              <a:extLst>
                <a:ext uri="{FF2B5EF4-FFF2-40B4-BE49-F238E27FC236}">
                  <a16:creationId xmlns:a16="http://schemas.microsoft.com/office/drawing/2014/main" id="{2D6BDEB6-7B03-DFBC-EFD8-A6B5648BCC69}"/>
                </a:ext>
              </a:extLst>
            </p:cNvPr>
            <p:cNvSpPr/>
            <p:nvPr/>
          </p:nvSpPr>
          <p:spPr>
            <a:xfrm>
              <a:off x="3159612" y="1957633"/>
              <a:ext cx="522046" cy="61069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Arrow: Right 6">
              <a:extLst>
                <a:ext uri="{FF2B5EF4-FFF2-40B4-BE49-F238E27FC236}">
                  <a16:creationId xmlns:a16="http://schemas.microsoft.com/office/drawing/2014/main" id="{6269BDE8-E3EC-EA43-F5C0-9857A37499E6}"/>
                </a:ext>
              </a:extLst>
            </p:cNvPr>
            <p:cNvSpPr txBox="1"/>
            <p:nvPr/>
          </p:nvSpPr>
          <p:spPr>
            <a:xfrm>
              <a:off x="3159612" y="2079772"/>
              <a:ext cx="365432" cy="3664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500" kern="120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40B1252-7BC4-8DD1-3606-D7458B79934D}"/>
              </a:ext>
            </a:extLst>
          </p:cNvPr>
          <p:cNvGrpSpPr/>
          <p:nvPr/>
        </p:nvGrpSpPr>
        <p:grpSpPr>
          <a:xfrm>
            <a:off x="4486779" y="2409403"/>
            <a:ext cx="2987265" cy="3362799"/>
            <a:chOff x="3898358" y="581581"/>
            <a:chExt cx="2987265" cy="3362799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2AA59522-21E2-6528-3E87-0936DFA1B07D}"/>
                </a:ext>
              </a:extLst>
            </p:cNvPr>
            <p:cNvSpPr/>
            <p:nvPr/>
          </p:nvSpPr>
          <p:spPr>
            <a:xfrm>
              <a:off x="3898358" y="581581"/>
              <a:ext cx="2987265" cy="33627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346441"/>
                <a:satOff val="-24999"/>
                <a:lumOff val="7352"/>
                <a:alphaOff val="0"/>
              </a:schemeClr>
            </a:fillRef>
            <a:effectRef idx="1">
              <a:schemeClr val="accent5">
                <a:hueOff val="4346441"/>
                <a:satOff val="-24999"/>
                <a:lumOff val="735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ectangle: Rounded Corners 8">
              <a:extLst>
                <a:ext uri="{FF2B5EF4-FFF2-40B4-BE49-F238E27FC236}">
                  <a16:creationId xmlns:a16="http://schemas.microsoft.com/office/drawing/2014/main" id="{BCF316DB-B034-DF82-A910-4AAFEA49F3A7}"/>
                </a:ext>
              </a:extLst>
            </p:cNvPr>
            <p:cNvSpPr txBox="1"/>
            <p:nvPr/>
          </p:nvSpPr>
          <p:spPr>
            <a:xfrm>
              <a:off x="3985852" y="669075"/>
              <a:ext cx="2812277" cy="31878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latin typeface="Georgia" panose="02040502050405020303" pitchFamily="18" charset="0"/>
                </a:rPr>
                <a:t>Increase the number of Medicaid providers with claims for more than 100 Medicaid beneficiaries by 5–10%. 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BBD2A43-2475-1D59-ED10-8016847584CA}"/>
              </a:ext>
            </a:extLst>
          </p:cNvPr>
          <p:cNvGrpSpPr/>
          <p:nvPr/>
        </p:nvGrpSpPr>
        <p:grpSpPr>
          <a:xfrm>
            <a:off x="7720293" y="3785455"/>
            <a:ext cx="522046" cy="610696"/>
            <a:chOff x="7131872" y="1957633"/>
            <a:chExt cx="522046" cy="610696"/>
          </a:xfrm>
        </p:grpSpPr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627B2987-165D-5B2A-3166-29830CE6C80E}"/>
                </a:ext>
              </a:extLst>
            </p:cNvPr>
            <p:cNvSpPr/>
            <p:nvPr/>
          </p:nvSpPr>
          <p:spPr>
            <a:xfrm>
              <a:off x="7131872" y="1957633"/>
              <a:ext cx="522046" cy="61069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692883"/>
                <a:satOff val="-49997"/>
                <a:lumOff val="14705"/>
                <a:alphaOff val="0"/>
              </a:schemeClr>
            </a:fillRef>
            <a:effectRef idx="1">
              <a:schemeClr val="accent5">
                <a:hueOff val="8692883"/>
                <a:satOff val="-49997"/>
                <a:lumOff val="1470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Arrow: Right 10">
              <a:extLst>
                <a:ext uri="{FF2B5EF4-FFF2-40B4-BE49-F238E27FC236}">
                  <a16:creationId xmlns:a16="http://schemas.microsoft.com/office/drawing/2014/main" id="{7C27FDD3-0726-645F-4094-732FE118CD44}"/>
                </a:ext>
              </a:extLst>
            </p:cNvPr>
            <p:cNvSpPr txBox="1"/>
            <p:nvPr/>
          </p:nvSpPr>
          <p:spPr>
            <a:xfrm>
              <a:off x="7131872" y="2079772"/>
              <a:ext cx="365432" cy="3664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500" kern="120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1625C8D-58F1-E9C9-8F1D-0CEA1A157C76}"/>
              </a:ext>
            </a:extLst>
          </p:cNvPr>
          <p:cNvGrpSpPr/>
          <p:nvPr/>
        </p:nvGrpSpPr>
        <p:grpSpPr>
          <a:xfrm>
            <a:off x="8459038" y="2409403"/>
            <a:ext cx="3200393" cy="3362799"/>
            <a:chOff x="7870617" y="581581"/>
            <a:chExt cx="3200393" cy="3362799"/>
          </a:xfrm>
        </p:grpSpPr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01F33B6-2217-ED09-ACE9-9D66F35C4972}"/>
                </a:ext>
              </a:extLst>
            </p:cNvPr>
            <p:cNvSpPr/>
            <p:nvPr/>
          </p:nvSpPr>
          <p:spPr>
            <a:xfrm>
              <a:off x="7870617" y="581581"/>
              <a:ext cx="3200393" cy="33627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692883"/>
                <a:satOff val="-49997"/>
                <a:lumOff val="14705"/>
                <a:alphaOff val="0"/>
              </a:schemeClr>
            </a:fillRef>
            <a:effectRef idx="1">
              <a:schemeClr val="accent5">
                <a:hueOff val="8692883"/>
                <a:satOff val="-49997"/>
                <a:lumOff val="1470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ectangle: Rounded Corners 12">
              <a:extLst>
                <a:ext uri="{FF2B5EF4-FFF2-40B4-BE49-F238E27FC236}">
                  <a16:creationId xmlns:a16="http://schemas.microsoft.com/office/drawing/2014/main" id="{A8FD0D41-DCA2-F2E8-E1F4-789EE649AC12}"/>
                </a:ext>
              </a:extLst>
            </p:cNvPr>
            <p:cNvSpPr txBox="1"/>
            <p:nvPr/>
          </p:nvSpPr>
          <p:spPr>
            <a:xfrm>
              <a:off x="7964353" y="675317"/>
              <a:ext cx="3012921" cy="31753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latin typeface="Georgia" panose="02040502050405020303" pitchFamily="18" charset="0"/>
                </a:rPr>
                <a:t>Measure change in the number of Medicaid beneficiaries receiving dental services by category of service.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975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E99EC03-6B9D-51DB-06C2-EF94C467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8AA6D2E-9C75-DAD1-79EB-C73098171E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17145"/>
              </p:ext>
            </p:extLst>
          </p:nvPr>
        </p:nvGraphicFramePr>
        <p:xfrm>
          <a:off x="398850" y="1326995"/>
          <a:ext cx="11282473" cy="5196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94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17259E-DF11-226E-CB6C-B553A9C2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State Pilot Strategy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3328A4C-8721-5C85-12AC-D88E008250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9839290"/>
              </p:ext>
            </p:extLst>
          </p:nvPr>
        </p:nvGraphicFramePr>
        <p:xfrm>
          <a:off x="325967" y="1505415"/>
          <a:ext cx="11355356" cy="4984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463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49F061-7332-3801-31EA-41E39379C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Improve Provider Participation &amp; Patient Utilization</a:t>
            </a:r>
          </a:p>
          <a:p>
            <a:r>
              <a:rPr lang="en-US" dirty="0">
                <a:latin typeface="Georgia" panose="02040502050405020303" pitchFamily="18" charset="0"/>
              </a:rPr>
              <a:t>Address Barriers to Care</a:t>
            </a:r>
          </a:p>
          <a:p>
            <a:r>
              <a:rPr lang="en-US" dirty="0">
                <a:latin typeface="Georgia" panose="02040502050405020303" pitchFamily="18" charset="0"/>
              </a:rPr>
              <a:t>Increase Community Dental Health Coordinators (CDHC)</a:t>
            </a:r>
          </a:p>
          <a:p>
            <a:r>
              <a:rPr lang="en-US" dirty="0">
                <a:latin typeface="Georgia" panose="02040502050405020303" pitchFamily="18" charset="0"/>
              </a:rPr>
              <a:t>Data sharing for children and adults</a:t>
            </a:r>
          </a:p>
          <a:p>
            <a:r>
              <a:rPr lang="en-US" dirty="0">
                <a:latin typeface="Georgia" panose="02040502050405020303" pitchFamily="18" charset="0"/>
              </a:rPr>
              <a:t>Conduct dentist surveys on reasons for participation or non-participation in Medicaid</a:t>
            </a:r>
          </a:p>
          <a:p>
            <a:r>
              <a:rPr lang="en-US" dirty="0">
                <a:latin typeface="Georgia" panose="02040502050405020303" pitchFamily="18" charset="0"/>
              </a:rPr>
              <a:t>Support with legislative initiatives such as dental loan repayment based on Medicaid engagement</a:t>
            </a:r>
          </a:p>
          <a:p>
            <a:r>
              <a:rPr lang="en-US" dirty="0">
                <a:latin typeface="Georgia" panose="02040502050405020303" pitchFamily="18" charset="0"/>
              </a:rPr>
              <a:t>Best practices on age 1 dental home and ED deferrals for non-traumatic dental visits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8E4AF0-6BBF-136B-1F9F-EA497CE8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Outcomes &amp; Affiliated Actions </a:t>
            </a:r>
          </a:p>
        </p:txBody>
      </p:sp>
    </p:spTree>
    <p:extLst>
      <p:ext uri="{BB962C8B-B14F-4D97-AF65-F5344CB8AC3E}">
        <p14:creationId xmlns:p14="http://schemas.microsoft.com/office/powerpoint/2010/main" val="1235447524"/>
      </p:ext>
    </p:extLst>
  </p:cSld>
  <p:clrMapOvr>
    <a:masterClrMapping/>
  </p:clrMapOvr>
</p:sld>
</file>

<file path=ppt/theme/theme1.xml><?xml version="1.0" encoding="utf-8"?>
<a:theme xmlns:a="http://schemas.openxmlformats.org/drawingml/2006/main" name="ADA160_Template16-9">
  <a:themeElements>
    <a:clrScheme name="ADA">
      <a:dk1>
        <a:srgbClr val="000000"/>
      </a:dk1>
      <a:lt1>
        <a:srgbClr val="FFFFFF"/>
      </a:lt1>
      <a:dk2>
        <a:srgbClr val="003C71"/>
      </a:dk2>
      <a:lt2>
        <a:srgbClr val="EEECE1"/>
      </a:lt2>
      <a:accent1>
        <a:srgbClr val="339933"/>
      </a:accent1>
      <a:accent2>
        <a:srgbClr val="0076BE"/>
      </a:accent2>
      <a:accent3>
        <a:srgbClr val="F26522"/>
      </a:accent3>
      <a:accent4>
        <a:srgbClr val="F0B323"/>
      </a:accent4>
      <a:accent5>
        <a:srgbClr val="007C89"/>
      </a:accent5>
      <a:accent6>
        <a:srgbClr val="993366"/>
      </a:accent6>
      <a:hlink>
        <a:srgbClr val="0076BE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BD10B062-6979-7D40-8755-69E3E0A464EE}" vid="{1D75CDA9-A089-B843-BA2F-F56E2E812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1DE53400793F48903309EAA99E7194" ma:contentTypeVersion="3" ma:contentTypeDescription="Create a new document." ma:contentTypeScope="" ma:versionID="b0b65dbc1ea182474da8b68aa01b81f0">
  <xsd:schema xmlns:xsd="http://www.w3.org/2001/XMLSchema" xmlns:xs="http://www.w3.org/2001/XMLSchema" xmlns:p="http://schemas.microsoft.com/office/2006/metadata/properties" xmlns:ns2="703649ed-e919-4585-b1fd-3a10615a0e4a" targetNamespace="http://schemas.microsoft.com/office/2006/metadata/properties" ma:root="true" ma:fieldsID="c7f9f33406bcb61ef7ceaf1241b41f02" ns2:_="">
    <xsd:import namespace="703649ed-e919-4585-b1fd-3a10615a0e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649ed-e919-4585-b1fd-3a10615a0e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DAD9F4B1-ACC7-4E83-BF35-B0B2FE626E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71C9A0-01D0-44FB-A05F-9568E4F0C591}">
  <ds:schemaRefs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  <ds:schemaRef ds:uri="4843434a-d221-4dda-81cc-0fdf1c7d1d81"/>
    <ds:schemaRef ds:uri="6c8ade31-da00-4660-8e20-33fdee1680bd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6B58978-5F03-47B3-ACFF-CA6AD4598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3649ed-e919-4585-b1fd-3a10615a0e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28CB11F-E46C-4C3F-944B-400E8CFDE5B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ADA2024_Template16-9_widescreen</Template>
  <TotalTime>7</TotalTime>
  <Words>388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Symbol</vt:lpstr>
      <vt:lpstr>ADA160_Template16-9</vt:lpstr>
      <vt:lpstr>ADA Pilot Project</vt:lpstr>
      <vt:lpstr>Council on Advocacy for Access and Prevention (CAAP) </vt:lpstr>
      <vt:lpstr>ADA – Medicaid Pilot Project </vt:lpstr>
      <vt:lpstr>List of Pilot States</vt:lpstr>
      <vt:lpstr>Strategy</vt:lpstr>
      <vt:lpstr>Goals</vt:lpstr>
      <vt:lpstr>Approach</vt:lpstr>
      <vt:lpstr>Overarching State Pilot Strategy </vt:lpstr>
      <vt:lpstr>Expected Outcomes &amp; Affiliated Actions </vt:lpstr>
      <vt:lpstr>Questions? </vt:lpstr>
    </vt:vector>
  </TitlesOfParts>
  <Company>American Dental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 Pilot Project</dc:title>
  <dc:creator>Zaborowski, Matthew</dc:creator>
  <cp:lastModifiedBy>Zaborowski, Matthew</cp:lastModifiedBy>
  <cp:revision>1</cp:revision>
  <cp:lastPrinted>2017-07-13T20:16:39Z</cp:lastPrinted>
  <dcterms:created xsi:type="dcterms:W3CDTF">2024-05-14T12:33:22Z</dcterms:created>
  <dcterms:modified xsi:type="dcterms:W3CDTF">2024-05-14T12:40:56Z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0x010100CC1DE53400793F48903309EAA99E7194</vt:lpwstr>
  </property>
  <property fmtid="{D5CDD505-2E9C-101B-9397-08002B2CF9AE}" pid="3" name="_dlc_DocIdItemGuid">
    <vt:lpwstr>4560ec97-16c5-40dd-8660-91cb368d3e04</vt:lpwstr>
  </property>
  <property fmtid="{D5CDD505-2E9C-101B-9397-08002B2CF9AE}" pid="4" name="TaxKeyword">
    <vt:lpwstr/>
  </property>
  <property fmtid="{D5CDD505-2E9C-101B-9397-08002B2CF9AE}" pid="5" name="ADADivision">
    <vt:lpwstr>2;#Integrated Marketing and Communications|d72d3646-471b-4652-95e3-f1505359a737</vt:lpwstr>
  </property>
  <property fmtid="{D5CDD505-2E9C-101B-9397-08002B2CF9AE}" pid="6" name="ADADepartment">
    <vt:lpwstr/>
  </property>
  <property fmtid="{D5CDD505-2E9C-101B-9397-08002B2CF9AE}" pid="7" name="ADAInfoType">
    <vt:lpwstr>13;#Speech|93b364a9-9610-41c2-859b-1c848303edda</vt:lpwstr>
  </property>
</Properties>
</file>