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826" r:id="rId3"/>
    <p:sldId id="827" r:id="rId4"/>
    <p:sldId id="863" r:id="rId5"/>
    <p:sldId id="838" r:id="rId6"/>
    <p:sldId id="843" r:id="rId7"/>
    <p:sldId id="844" r:id="rId8"/>
    <p:sldId id="870" r:id="rId9"/>
    <p:sldId id="845" r:id="rId10"/>
    <p:sldId id="846" r:id="rId11"/>
    <p:sldId id="868" r:id="rId12"/>
    <p:sldId id="867" r:id="rId13"/>
    <p:sldId id="854" r:id="rId14"/>
    <p:sldId id="855" r:id="rId15"/>
    <p:sldId id="856" r:id="rId16"/>
    <p:sldId id="865" r:id="rId17"/>
    <p:sldId id="851" r:id="rId18"/>
    <p:sldId id="859" r:id="rId19"/>
    <p:sldId id="860" r:id="rId20"/>
    <p:sldId id="848" r:id="rId21"/>
    <p:sldId id="850" r:id="rId22"/>
    <p:sldId id="858" r:id="rId23"/>
    <p:sldId id="853" r:id="rId24"/>
    <p:sldId id="852" r:id="rId25"/>
    <p:sldId id="869" r:id="rId26"/>
    <p:sldId id="866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DC"/>
    <a:srgbClr val="4AA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94687" autoAdjust="0"/>
  </p:normalViewPr>
  <p:slideViewPr>
    <p:cSldViewPr>
      <p:cViewPr varScale="1">
        <p:scale>
          <a:sx n="70" d="100"/>
          <a:sy n="70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184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897624"/>
        <c:axId val="251898800"/>
        <c:axId val="252143272"/>
      </c:bar3DChart>
      <c:catAx>
        <c:axId val="251897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1898800"/>
        <c:crosses val="autoZero"/>
        <c:auto val="1"/>
        <c:lblAlgn val="ctr"/>
        <c:lblOffset val="100"/>
        <c:noMultiLvlLbl val="0"/>
      </c:catAx>
      <c:valAx>
        <c:axId val="25189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1897624"/>
        <c:crosses val="autoZero"/>
        <c:crossBetween val="between"/>
      </c:valAx>
      <c:serAx>
        <c:axId val="252143272"/>
        <c:scaling>
          <c:orientation val="minMax"/>
        </c:scaling>
        <c:delete val="0"/>
        <c:axPos val="b"/>
        <c:majorTickMark val="out"/>
        <c:minorTickMark val="none"/>
        <c:tickLblPos val="nextTo"/>
        <c:crossAx val="25189880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5128-E94F-4104-AD89-B5AF29C72E2D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B848-FFF3-4C89-A3DD-08361EC3D8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1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56C26-7B38-4683-A8E5-5C5D3C1AD4F7}" type="datetimeFigureOut">
              <a:rPr lang="en-US" smtClean="0"/>
              <a:t>12/9/2016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58DAC-54F2-4B1B-A729-AB942FF580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5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DF1C4-649A-4C48-8852-7933830AAC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2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E2BB1-0F56-42D1-B75B-F52A92BF5A5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7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4C5D-CCE3-4F68-BCB4-5A7753880D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12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4C5D-CCE3-4F68-BCB4-5A7753880D1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7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4C5D-CCE3-4F68-BCB4-5A7753880D1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5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4C5D-CCE3-4F68-BCB4-5A7753880D1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3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4C5D-CCE3-4F68-BCB4-5A7753880D1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6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4C5D-CCE3-4F68-BCB4-5A7753880D1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0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35" indent="-168235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A4C5D-CCE3-4F68-BCB4-5A7753880D1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61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58DAC-54F2-4B1B-A729-AB942FF5801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5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0" y="5791200"/>
            <a:ext cx="8839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848600" cy="15462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 descr="HPI_horiz_rev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14" y="6019800"/>
            <a:ext cx="2590800" cy="545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2015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2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2016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9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2016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6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2016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867400" y="64770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2016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7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95418814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610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7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2016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4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2016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2016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700" y="236900"/>
            <a:ext cx="8850313" cy="6866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 userDrawn="1"/>
        </p:nvSpPr>
        <p:spPr>
          <a:xfrm>
            <a:off x="5486400" y="63246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2016 </a:t>
            </a:r>
            <a:r>
              <a:rPr lang="en-US" sz="800" dirty="0"/>
              <a:t>American Dental </a:t>
            </a:r>
            <a:r>
              <a:rPr lang="en-US" sz="800" dirty="0" smtClean="0"/>
              <a:t>Association. </a:t>
            </a:r>
            <a:r>
              <a:rPr lang="en-US" sz="800" dirty="0"/>
              <a:t>All Rights </a:t>
            </a:r>
            <a:r>
              <a:rPr lang="en-US" sz="800" dirty="0" smtClean="0"/>
              <a:t>Reserved.</a:t>
            </a:r>
            <a:endParaRPr lang="en-US" sz="800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071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179757"/>
            <a:ext cx="88392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PI_horiz_thre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6291072"/>
            <a:ext cx="2133600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6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78" r:id="rId6"/>
    <p:sldLayoutId id="2147483711" r:id="rId7"/>
    <p:sldLayoutId id="2147483712" r:id="rId8"/>
    <p:sldLayoutId id="2147483721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sciencewitness.com/wp-content/uploads/2011/02/wayne-gretzky2.jpg" TargetMode="Externa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539955" y="685800"/>
            <a:ext cx="8534400" cy="2438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State of the U.S. Dental Care Market</a:t>
            </a:r>
            <a:endParaRPr lang="en-US" sz="12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33800"/>
            <a:ext cx="7543800" cy="2057400"/>
          </a:xfrm>
        </p:spPr>
        <p:txBody>
          <a:bodyPr>
            <a:normAutofit/>
          </a:bodyPr>
          <a:lstStyle/>
          <a:p>
            <a:pPr algn="r"/>
            <a:endParaRPr lang="en-US" sz="1800" dirty="0" smtClean="0"/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endParaRPr lang="en-US" sz="18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5716" y="3429000"/>
            <a:ext cx="840287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800" dirty="0" smtClean="0"/>
          </a:p>
          <a:p>
            <a:pPr algn="r"/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300" dirty="0"/>
              <a:t>Thank you for joining!  You will be on hold until the call begins at </a:t>
            </a:r>
            <a:r>
              <a:rPr lang="en-US" sz="2300" dirty="0" smtClean="0"/>
              <a:t>12 p.m</a:t>
            </a:r>
            <a:r>
              <a:rPr lang="en-US" sz="2300" dirty="0"/>
              <a:t>. Central time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300" b="1" dirty="0" smtClean="0">
                <a:solidFill>
                  <a:schemeClr val="accent4"/>
                </a:solidFill>
              </a:rPr>
              <a:t>Please </a:t>
            </a:r>
            <a:r>
              <a:rPr lang="en-US" sz="2300" b="1" dirty="0">
                <a:solidFill>
                  <a:schemeClr val="accent4"/>
                </a:solidFill>
              </a:rPr>
              <a:t>remember to mute your phone unless you are </a:t>
            </a:r>
            <a:r>
              <a:rPr lang="en-US" sz="2300" b="1" dirty="0" smtClean="0">
                <a:solidFill>
                  <a:schemeClr val="accent4"/>
                </a:solidFill>
              </a:rPr>
              <a:t>speaking.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300" b="1" dirty="0" smtClean="0">
                <a:solidFill>
                  <a:schemeClr val="accent4"/>
                </a:solidFill>
              </a:rPr>
              <a:t>This </a:t>
            </a:r>
            <a:r>
              <a:rPr lang="en-US" sz="2300" b="1" dirty="0">
                <a:solidFill>
                  <a:schemeClr val="accent4"/>
                </a:solidFill>
              </a:rPr>
              <a:t>webinar will be recorded</a:t>
            </a:r>
            <a:r>
              <a:rPr lang="en-US" sz="2300" b="1" dirty="0" smtClean="0">
                <a:solidFill>
                  <a:schemeClr val="accent4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300" dirty="0" smtClean="0"/>
              <a:t>Streaming </a:t>
            </a:r>
            <a:r>
              <a:rPr lang="en-US" sz="2300" dirty="0"/>
              <a:t>audio is available through your </a:t>
            </a:r>
            <a:r>
              <a:rPr lang="en-US" sz="2300" dirty="0" smtClean="0"/>
              <a:t>computer. If </a:t>
            </a:r>
            <a:r>
              <a:rPr lang="en-US" sz="2300" dirty="0"/>
              <a:t>you’d like to call in to listen to the audio via phone, dial </a:t>
            </a:r>
            <a:r>
              <a:rPr lang="en-US" sz="2300" dirty="0" smtClean="0"/>
              <a:t> 888-203-5515, and then enter conference ID 5652737.</a:t>
            </a:r>
            <a:endParaRPr lang="en-US" sz="2300" dirty="0"/>
          </a:p>
          <a:p>
            <a:pPr algn="r"/>
            <a:endParaRPr lang="en-US" sz="1800" dirty="0" smtClean="0"/>
          </a:p>
          <a:p>
            <a:pPr algn="r"/>
            <a:endParaRPr lang="en-US" sz="1800" dirty="0" smtClean="0"/>
          </a:p>
          <a:p>
            <a:pPr algn="r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150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Dental Care Utilization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41" y="1066800"/>
            <a:ext cx="7950918" cy="47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Dental Care Utilization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113378"/>
            <a:ext cx="8153399" cy="46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Dental Care Utilization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69" y="1066800"/>
            <a:ext cx="806968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Benefits Coverage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7848600" cy="48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Benefits Coverage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56823"/>
            <a:ext cx="7924800" cy="503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Benefits Coverage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09" y="1066800"/>
            <a:ext cx="7899992" cy="488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Dental Care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0" y="1333874"/>
            <a:ext cx="8679236" cy="2894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5" y="4648200"/>
            <a:ext cx="8819887" cy="12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of Dentists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5" y="1143000"/>
            <a:ext cx="8528350" cy="47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of Dentists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391400" cy="494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of Dentists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1066523"/>
            <a:ext cx="3775781" cy="498344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66523"/>
            <a:ext cx="3810000" cy="4983440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38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ADA Health Policy </a:t>
            </a:r>
            <a:r>
              <a:rPr lang="en-US" dirty="0" smtClean="0"/>
              <a:t>Institute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489" y="1143000"/>
            <a:ext cx="2669409" cy="384027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22" r="2447" b="2233"/>
          <a:stretch/>
        </p:blipFill>
        <p:spPr>
          <a:xfrm>
            <a:off x="131788" y="1143000"/>
            <a:ext cx="2590800" cy="4011561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143000"/>
            <a:ext cx="2849083" cy="392105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197044"/>
            <a:ext cx="2793995" cy="393642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2197045"/>
            <a:ext cx="2882904" cy="3936429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53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Reimbursement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62482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Dentist Earnings &amp; Busyness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68" y="1066800"/>
            <a:ext cx="7205663" cy="50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Dentist Earnings &amp; Busyness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1066800"/>
            <a:ext cx="842010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Dentist Earnings &amp; Busyness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18" y="1130414"/>
            <a:ext cx="8075764" cy="46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Dentist Earnings &amp; Busyness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59" y="1524000"/>
            <a:ext cx="873788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76121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Supply and Demand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Medicaid  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Value Agenda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Broader Health Reform</a:t>
            </a:r>
          </a:p>
        </p:txBody>
      </p:sp>
      <p:pic>
        <p:nvPicPr>
          <p:cNvPr id="9" name="Picture 6" descr="sciencewitness.co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07" y="1828800"/>
            <a:ext cx="2267418" cy="29400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yoneresolution.com/wp-content/uploads/2011/05/outside-comfort-z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316762"/>
            <a:ext cx="3060188" cy="2830674"/>
          </a:xfrm>
          <a:prstGeom prst="rect">
            <a:avLst/>
          </a:prstGeom>
          <a:noFill/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Thank You!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4337"/>
            <a:ext cx="4495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Learn more about other</a:t>
            </a:r>
          </a:p>
          <a:p>
            <a:pPr marL="0" indent="0" algn="ctr">
              <a:buNone/>
            </a:pPr>
            <a:r>
              <a:rPr lang="en-US" sz="1800" dirty="0" smtClean="0"/>
              <a:t>ADA Health Policy Institute work: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ADA.org/HPI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To inquire about speaking engagements or custom data analytics, please contact: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hpi@ada.org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https://encrypted-tbn1.gstatic.com/images?q=tbn:ANd9GcSDMDTyhVvg-oncHdqyRaMh7X1XLqUOmF5aAfvK9KmYlHCJpfIft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95400"/>
            <a:ext cx="3060188" cy="2100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7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ADA Health Policy </a:t>
            </a:r>
            <a:r>
              <a:rPr lang="en-US" dirty="0" smtClean="0"/>
              <a:t>Institute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328" y="1031824"/>
            <a:ext cx="2692967" cy="51307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86400" y="5070425"/>
            <a:ext cx="1118212" cy="109213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00" y="1883542"/>
            <a:ext cx="4645358" cy="3186883"/>
            <a:chOff x="29980" y="1562100"/>
            <a:chExt cx="4645358" cy="31868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80" y="2171859"/>
              <a:ext cx="4598858" cy="5951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1562100"/>
              <a:ext cx="4572000" cy="5571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08" y="2981036"/>
              <a:ext cx="4611630" cy="17679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00" y="2854848"/>
              <a:ext cx="1439056" cy="184145"/>
            </a:xfrm>
            <a:prstGeom prst="rect">
              <a:avLst/>
            </a:prstGeom>
          </p:spPr>
        </p:pic>
      </p:grpSp>
      <p:sp>
        <p:nvSpPr>
          <p:cNvPr id="14" name="Isosceles Triangle 13"/>
          <p:cNvSpPr/>
          <p:nvPr/>
        </p:nvSpPr>
        <p:spPr>
          <a:xfrm rot="13048470">
            <a:off x="6669966" y="4058234"/>
            <a:ext cx="414246" cy="132575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5028" y="1219200"/>
            <a:ext cx="1790382" cy="319711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203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5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ADA Health Policy </a:t>
            </a:r>
            <a:r>
              <a:rPr lang="en-US" dirty="0" smtClean="0"/>
              <a:t>Institute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58" y="1056640"/>
            <a:ext cx="3978442" cy="5039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1056640"/>
            <a:ext cx="3657600" cy="5059110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6001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Dental Economy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7601647" cy="49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Dental Economy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91" y="1066800"/>
            <a:ext cx="8135017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Dental Economy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5" y="1066800"/>
            <a:ext cx="826230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Dental Economy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95" y="1121836"/>
            <a:ext cx="7951606" cy="497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Dental Care Utilization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91" y="1066800"/>
            <a:ext cx="7611418" cy="49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93d9880e-8273-49c0-9825-9ce8952f3cd9"/>
  <p:tag name="WASPOLLED" val="4388348FD728424AA4F432B0BDC99567"/>
  <p:tag name="TPVERSION" val="6"/>
  <p:tag name="TPFULLVERSION" val="6.2.3.1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HPI PowerPoint template">
  <a:themeElements>
    <a:clrScheme name="HPI Custom Colors">
      <a:dk1>
        <a:sysClr val="windowText" lastClr="000000"/>
      </a:dk1>
      <a:lt1>
        <a:sysClr val="window" lastClr="FFFFFF"/>
      </a:lt1>
      <a:dk2>
        <a:srgbClr val="797770"/>
      </a:dk2>
      <a:lt2>
        <a:srgbClr val="EEECE1"/>
      </a:lt2>
      <a:accent1>
        <a:srgbClr val="993366"/>
      </a:accent1>
      <a:accent2>
        <a:srgbClr val="007681"/>
      </a:accent2>
      <a:accent3>
        <a:srgbClr val="F26522"/>
      </a:accent3>
      <a:accent4>
        <a:srgbClr val="F0B323"/>
      </a:accent4>
      <a:accent5>
        <a:srgbClr val="339933"/>
      </a:accent5>
      <a:accent6>
        <a:srgbClr val="3366CC"/>
      </a:accent6>
      <a:hlink>
        <a:srgbClr val="3366CC"/>
      </a:hlink>
      <a:folHlink>
        <a:srgbClr val="9933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HPI PowerPoint template</Template>
  <TotalTime>5012</TotalTime>
  <Words>205</Words>
  <Application>Microsoft Office PowerPoint</Application>
  <PresentationFormat>On-screen Show (4:3)</PresentationFormat>
  <Paragraphs>63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HPI PowerPoint template</vt:lpstr>
      <vt:lpstr>State of the U.S. Dental Care Market</vt:lpstr>
      <vt:lpstr>The ADA Health Policy Institute</vt:lpstr>
      <vt:lpstr>The ADA Health Policy Institute</vt:lpstr>
      <vt:lpstr>The ADA Health Policy Institute</vt:lpstr>
      <vt:lpstr>The Dental Economy</vt:lpstr>
      <vt:lpstr>The Dental Economy</vt:lpstr>
      <vt:lpstr>The Dental Economy</vt:lpstr>
      <vt:lpstr>The Dental Economy</vt:lpstr>
      <vt:lpstr>Dental Care Utilization</vt:lpstr>
      <vt:lpstr>Dental Care Utilization</vt:lpstr>
      <vt:lpstr>Dental Care Utilization</vt:lpstr>
      <vt:lpstr>Dental Care Utilization</vt:lpstr>
      <vt:lpstr>Dental Benefits Coverage</vt:lpstr>
      <vt:lpstr>Dental Benefits Coverage</vt:lpstr>
      <vt:lpstr>Dental Benefits Coverage</vt:lpstr>
      <vt:lpstr>Barriers to Dental Care</vt:lpstr>
      <vt:lpstr>Supply of Dentists</vt:lpstr>
      <vt:lpstr>Supply of Dentists</vt:lpstr>
      <vt:lpstr>Supply of Dentists</vt:lpstr>
      <vt:lpstr>Reimbursement</vt:lpstr>
      <vt:lpstr>Dentist Earnings &amp; Busyness</vt:lpstr>
      <vt:lpstr>Dentist Earnings &amp; Busyness</vt:lpstr>
      <vt:lpstr>Dentist Earnings &amp; Busyness</vt:lpstr>
      <vt:lpstr>Dentist Earnings &amp; Busyness</vt:lpstr>
      <vt:lpstr>Looking Forward</vt:lpstr>
      <vt:lpstr>Thank You!</vt:lpstr>
    </vt:vector>
  </TitlesOfParts>
  <Company>American Dental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Back, Looking Forward  Dentistry at a Crossroads</dc:title>
  <dc:creator>Marko Vujicic</dc:creator>
  <cp:lastModifiedBy>David</cp:lastModifiedBy>
  <cp:revision>263</cp:revision>
  <dcterms:created xsi:type="dcterms:W3CDTF">2014-05-07T19:51:12Z</dcterms:created>
  <dcterms:modified xsi:type="dcterms:W3CDTF">2016-12-09T14:12:46Z</dcterms:modified>
</cp:coreProperties>
</file>